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0233600" cy="36576000"/>
  <p:notesSz cx="9926638" cy="6797675"/>
  <p:defaultTextStyle>
    <a:defPPr>
      <a:defRPr lang="en-US"/>
    </a:defPPr>
    <a:lvl1pPr marL="0" algn="l" defTabSz="4726643" rtl="0" eaLnBrk="1" latinLnBrk="0" hangingPunct="1">
      <a:defRPr sz="9300" kern="1200">
        <a:solidFill>
          <a:schemeClr val="tx1"/>
        </a:solidFill>
        <a:latin typeface="+mn-lt"/>
        <a:ea typeface="+mn-ea"/>
        <a:cs typeface="+mn-cs"/>
      </a:defRPr>
    </a:lvl1pPr>
    <a:lvl2pPr marL="2363322" algn="l" defTabSz="4726643" rtl="0" eaLnBrk="1" latinLnBrk="0" hangingPunct="1">
      <a:defRPr sz="9300" kern="1200">
        <a:solidFill>
          <a:schemeClr val="tx1"/>
        </a:solidFill>
        <a:latin typeface="+mn-lt"/>
        <a:ea typeface="+mn-ea"/>
        <a:cs typeface="+mn-cs"/>
      </a:defRPr>
    </a:lvl2pPr>
    <a:lvl3pPr marL="4726643" algn="l" defTabSz="4726643" rtl="0" eaLnBrk="1" latinLnBrk="0" hangingPunct="1">
      <a:defRPr sz="9300" kern="1200">
        <a:solidFill>
          <a:schemeClr val="tx1"/>
        </a:solidFill>
        <a:latin typeface="+mn-lt"/>
        <a:ea typeface="+mn-ea"/>
        <a:cs typeface="+mn-cs"/>
      </a:defRPr>
    </a:lvl3pPr>
    <a:lvl4pPr marL="7089965" algn="l" defTabSz="4726643" rtl="0" eaLnBrk="1" latinLnBrk="0" hangingPunct="1">
      <a:defRPr sz="9300" kern="1200">
        <a:solidFill>
          <a:schemeClr val="tx1"/>
        </a:solidFill>
        <a:latin typeface="+mn-lt"/>
        <a:ea typeface="+mn-ea"/>
        <a:cs typeface="+mn-cs"/>
      </a:defRPr>
    </a:lvl4pPr>
    <a:lvl5pPr marL="9453287" algn="l" defTabSz="4726643" rtl="0" eaLnBrk="1" latinLnBrk="0" hangingPunct="1">
      <a:defRPr sz="9300" kern="1200">
        <a:solidFill>
          <a:schemeClr val="tx1"/>
        </a:solidFill>
        <a:latin typeface="+mn-lt"/>
        <a:ea typeface="+mn-ea"/>
        <a:cs typeface="+mn-cs"/>
      </a:defRPr>
    </a:lvl5pPr>
    <a:lvl6pPr marL="11816608" algn="l" defTabSz="4726643" rtl="0" eaLnBrk="1" latinLnBrk="0" hangingPunct="1">
      <a:defRPr sz="9300" kern="1200">
        <a:solidFill>
          <a:schemeClr val="tx1"/>
        </a:solidFill>
        <a:latin typeface="+mn-lt"/>
        <a:ea typeface="+mn-ea"/>
        <a:cs typeface="+mn-cs"/>
      </a:defRPr>
    </a:lvl6pPr>
    <a:lvl7pPr marL="14179930" algn="l" defTabSz="4726643" rtl="0" eaLnBrk="1" latinLnBrk="0" hangingPunct="1">
      <a:defRPr sz="9300" kern="1200">
        <a:solidFill>
          <a:schemeClr val="tx1"/>
        </a:solidFill>
        <a:latin typeface="+mn-lt"/>
        <a:ea typeface="+mn-ea"/>
        <a:cs typeface="+mn-cs"/>
      </a:defRPr>
    </a:lvl7pPr>
    <a:lvl8pPr marL="16543252" algn="l" defTabSz="4726643" rtl="0" eaLnBrk="1" latinLnBrk="0" hangingPunct="1">
      <a:defRPr sz="9300" kern="1200">
        <a:solidFill>
          <a:schemeClr val="tx1"/>
        </a:solidFill>
        <a:latin typeface="+mn-lt"/>
        <a:ea typeface="+mn-ea"/>
        <a:cs typeface="+mn-cs"/>
      </a:defRPr>
    </a:lvl8pPr>
    <a:lvl9pPr marL="18906573" algn="l" defTabSz="4726643" rtl="0" eaLnBrk="1" latinLnBrk="0" hangingPunct="1">
      <a:defRPr sz="93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1520">
          <p15:clr>
            <a:srgbClr val="A4A3A4"/>
          </p15:clr>
        </p15:guide>
        <p15:guide id="2" pos="126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E57B"/>
    <a:srgbClr val="E6FAE6"/>
    <a:srgbClr val="D6FAEC"/>
    <a:srgbClr val="BCF6E0"/>
    <a:srgbClr val="FDC3C7"/>
    <a:srgbClr val="FA7E87"/>
    <a:srgbClr val="66FF33"/>
    <a:srgbClr val="33CC33"/>
    <a:srgbClr val="CBFDCB"/>
    <a:srgbClr val="BFFD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711" autoAdjust="0"/>
  </p:normalViewPr>
  <p:slideViewPr>
    <p:cSldViewPr>
      <p:cViewPr>
        <p:scale>
          <a:sx n="30" d="100"/>
          <a:sy n="30" d="100"/>
        </p:scale>
        <p:origin x="60" y="-264"/>
      </p:cViewPr>
      <p:guideLst>
        <p:guide orient="horz" pos="11520"/>
        <p:guide pos="12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73" d="100"/>
        <a:sy n="173"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29200" y="5985936"/>
            <a:ext cx="30175200" cy="12733867"/>
          </a:xfrm>
        </p:spPr>
        <p:txBody>
          <a:bodyPr anchor="b"/>
          <a:lstStyle>
            <a:lvl1pPr algn="ctr">
              <a:defRPr sz="19800"/>
            </a:lvl1pPr>
          </a:lstStyle>
          <a:p>
            <a:r>
              <a:rPr lang="en-US" smtClean="0"/>
              <a:t>Click to edit Master title style</a:t>
            </a:r>
            <a:endParaRPr lang="en-US"/>
          </a:p>
        </p:txBody>
      </p:sp>
      <p:sp>
        <p:nvSpPr>
          <p:cNvPr id="3" name="Subtitle 2"/>
          <p:cNvSpPr>
            <a:spLocks noGrp="1"/>
          </p:cNvSpPr>
          <p:nvPr>
            <p:ph type="subTitle" idx="1"/>
          </p:nvPr>
        </p:nvSpPr>
        <p:spPr>
          <a:xfrm>
            <a:off x="5029200" y="19210869"/>
            <a:ext cx="30175200" cy="8830731"/>
          </a:xfrm>
        </p:spPr>
        <p:txBody>
          <a:bodyPr/>
          <a:lstStyle>
            <a:lvl1pPr marL="0" indent="0" algn="ctr">
              <a:buNone/>
              <a:defRPr sz="7920"/>
            </a:lvl1pPr>
            <a:lvl2pPr marL="1508760" indent="0" algn="ctr">
              <a:buNone/>
              <a:defRPr sz="6600"/>
            </a:lvl2pPr>
            <a:lvl3pPr marL="3017520" indent="0" algn="ctr">
              <a:buNone/>
              <a:defRPr sz="5940"/>
            </a:lvl3pPr>
            <a:lvl4pPr marL="4526280" indent="0" algn="ctr">
              <a:buNone/>
              <a:defRPr sz="5280"/>
            </a:lvl4pPr>
            <a:lvl5pPr marL="6035040" indent="0" algn="ctr">
              <a:buNone/>
              <a:defRPr sz="5280"/>
            </a:lvl5pPr>
            <a:lvl6pPr marL="7543800" indent="0" algn="ctr">
              <a:buNone/>
              <a:defRPr sz="5280"/>
            </a:lvl6pPr>
            <a:lvl7pPr marL="9052560" indent="0" algn="ctr">
              <a:buNone/>
              <a:defRPr sz="5280"/>
            </a:lvl7pPr>
            <a:lvl8pPr marL="10561320" indent="0" algn="ctr">
              <a:buNone/>
              <a:defRPr sz="5280"/>
            </a:lvl8pPr>
            <a:lvl9pPr marL="12070080" indent="0" algn="ctr">
              <a:buNone/>
              <a:defRPr sz="528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3731413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2899330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0" y="1947334"/>
            <a:ext cx="8675370" cy="3099646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766060" y="1947334"/>
            <a:ext cx="25523190" cy="3099646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2504647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2734280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5" y="9118606"/>
            <a:ext cx="34701480" cy="15214597"/>
          </a:xfrm>
        </p:spPr>
        <p:txBody>
          <a:bodyPr anchor="b"/>
          <a:lstStyle>
            <a:lvl1pPr>
              <a:defRPr sz="19800"/>
            </a:lvl1pPr>
          </a:lstStyle>
          <a:p>
            <a:r>
              <a:rPr lang="en-US" smtClean="0"/>
              <a:t>Click to edit Master title style</a:t>
            </a:r>
            <a:endParaRPr lang="en-US"/>
          </a:p>
        </p:txBody>
      </p:sp>
      <p:sp>
        <p:nvSpPr>
          <p:cNvPr id="3" name="Text Placeholder 2"/>
          <p:cNvSpPr>
            <a:spLocks noGrp="1"/>
          </p:cNvSpPr>
          <p:nvPr>
            <p:ph type="body" idx="1"/>
          </p:nvPr>
        </p:nvSpPr>
        <p:spPr>
          <a:xfrm>
            <a:off x="2745105" y="24477139"/>
            <a:ext cx="34701480" cy="8000997"/>
          </a:xfrm>
        </p:spPr>
        <p:txBody>
          <a:bodyPr/>
          <a:lstStyle>
            <a:lvl1pPr marL="0" indent="0">
              <a:buNone/>
              <a:defRPr sz="7920">
                <a:solidFill>
                  <a:schemeClr val="tx1">
                    <a:tint val="75000"/>
                  </a:schemeClr>
                </a:solidFill>
              </a:defRPr>
            </a:lvl1pPr>
            <a:lvl2pPr marL="1508760" indent="0">
              <a:buNone/>
              <a:defRPr sz="6600">
                <a:solidFill>
                  <a:schemeClr val="tx1">
                    <a:tint val="75000"/>
                  </a:schemeClr>
                </a:solidFill>
              </a:defRPr>
            </a:lvl2pPr>
            <a:lvl3pPr marL="3017520" indent="0">
              <a:buNone/>
              <a:defRPr sz="5940">
                <a:solidFill>
                  <a:schemeClr val="tx1">
                    <a:tint val="75000"/>
                  </a:schemeClr>
                </a:solidFill>
              </a:defRPr>
            </a:lvl3pPr>
            <a:lvl4pPr marL="4526280" indent="0">
              <a:buNone/>
              <a:defRPr sz="5280">
                <a:solidFill>
                  <a:schemeClr val="tx1">
                    <a:tint val="75000"/>
                  </a:schemeClr>
                </a:solidFill>
              </a:defRPr>
            </a:lvl4pPr>
            <a:lvl5pPr marL="6035040" indent="0">
              <a:buNone/>
              <a:defRPr sz="5280">
                <a:solidFill>
                  <a:schemeClr val="tx1">
                    <a:tint val="75000"/>
                  </a:schemeClr>
                </a:solidFill>
              </a:defRPr>
            </a:lvl5pPr>
            <a:lvl6pPr marL="7543800" indent="0">
              <a:buNone/>
              <a:defRPr sz="5280">
                <a:solidFill>
                  <a:schemeClr val="tx1">
                    <a:tint val="75000"/>
                  </a:schemeClr>
                </a:solidFill>
              </a:defRPr>
            </a:lvl6pPr>
            <a:lvl7pPr marL="9052560" indent="0">
              <a:buNone/>
              <a:defRPr sz="5280">
                <a:solidFill>
                  <a:schemeClr val="tx1">
                    <a:tint val="75000"/>
                  </a:schemeClr>
                </a:solidFill>
              </a:defRPr>
            </a:lvl7pPr>
            <a:lvl8pPr marL="10561320" indent="0">
              <a:buNone/>
              <a:defRPr sz="5280">
                <a:solidFill>
                  <a:schemeClr val="tx1">
                    <a:tint val="75000"/>
                  </a:schemeClr>
                </a:solidFill>
              </a:defRPr>
            </a:lvl8pPr>
            <a:lvl9pPr marL="12070080" indent="0">
              <a:buNone/>
              <a:defRPr sz="528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488986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766060" y="9736667"/>
            <a:ext cx="17099280" cy="23207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0368260" y="9736667"/>
            <a:ext cx="17099280" cy="23207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909493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947336"/>
            <a:ext cx="34701480" cy="706966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2771302" y="8966203"/>
            <a:ext cx="17020697" cy="4394197"/>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smtClean="0"/>
              <a:t>Click to edit Master text styles</a:t>
            </a:r>
          </a:p>
        </p:txBody>
      </p:sp>
      <p:sp>
        <p:nvSpPr>
          <p:cNvPr id="4" name="Content Placeholder 3"/>
          <p:cNvSpPr>
            <a:spLocks noGrp="1"/>
          </p:cNvSpPr>
          <p:nvPr>
            <p:ph sz="half" idx="2"/>
          </p:nvPr>
        </p:nvSpPr>
        <p:spPr>
          <a:xfrm>
            <a:off x="2771302" y="13360400"/>
            <a:ext cx="17020697" cy="19651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368260" y="8966203"/>
            <a:ext cx="17104520" cy="4394197"/>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smtClean="0"/>
              <a:t>Click to edit Master text styles</a:t>
            </a:r>
          </a:p>
        </p:txBody>
      </p:sp>
      <p:sp>
        <p:nvSpPr>
          <p:cNvPr id="6" name="Content Placeholder 5"/>
          <p:cNvSpPr>
            <a:spLocks noGrp="1"/>
          </p:cNvSpPr>
          <p:nvPr>
            <p:ph sz="quarter" idx="4"/>
          </p:nvPr>
        </p:nvSpPr>
        <p:spPr>
          <a:xfrm>
            <a:off x="20368260" y="13360400"/>
            <a:ext cx="17104520" cy="19651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1799404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3094950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3524100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2" y="2438400"/>
            <a:ext cx="12976382" cy="8534400"/>
          </a:xfrm>
        </p:spPr>
        <p:txBody>
          <a:bodyPr anchor="b"/>
          <a:lstStyle>
            <a:lvl1pPr>
              <a:defRPr sz="10560"/>
            </a:lvl1pPr>
          </a:lstStyle>
          <a:p>
            <a:r>
              <a:rPr lang="en-US" smtClean="0"/>
              <a:t>Click to edit Master title style</a:t>
            </a:r>
            <a:endParaRPr lang="en-US"/>
          </a:p>
        </p:txBody>
      </p:sp>
      <p:sp>
        <p:nvSpPr>
          <p:cNvPr id="3" name="Content Placeholder 2"/>
          <p:cNvSpPr>
            <a:spLocks noGrp="1"/>
          </p:cNvSpPr>
          <p:nvPr>
            <p:ph idx="1"/>
          </p:nvPr>
        </p:nvSpPr>
        <p:spPr>
          <a:xfrm>
            <a:off x="17104520" y="5266269"/>
            <a:ext cx="20368260" cy="25992667"/>
          </a:xfrm>
        </p:spPr>
        <p:txBody>
          <a:bodyPr/>
          <a:lstStyle>
            <a:lvl1pPr>
              <a:defRPr sz="10560"/>
            </a:lvl1pPr>
            <a:lvl2pPr>
              <a:defRPr sz="9240"/>
            </a:lvl2pPr>
            <a:lvl3pPr>
              <a:defRPr sz="792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771302" y="10972800"/>
            <a:ext cx="12976382" cy="20328469"/>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2092944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2" y="2438400"/>
            <a:ext cx="12976382" cy="8534400"/>
          </a:xfrm>
        </p:spPr>
        <p:txBody>
          <a:bodyPr anchor="b"/>
          <a:lstStyle>
            <a:lvl1pPr>
              <a:defRPr sz="10560"/>
            </a:lvl1pPr>
          </a:lstStyle>
          <a:p>
            <a:r>
              <a:rPr lang="en-US" smtClean="0"/>
              <a:t>Click to edit Master title style</a:t>
            </a:r>
            <a:endParaRPr lang="en-US"/>
          </a:p>
        </p:txBody>
      </p:sp>
      <p:sp>
        <p:nvSpPr>
          <p:cNvPr id="3" name="Picture Placeholder 2"/>
          <p:cNvSpPr>
            <a:spLocks noGrp="1"/>
          </p:cNvSpPr>
          <p:nvPr>
            <p:ph type="pic" idx="1"/>
          </p:nvPr>
        </p:nvSpPr>
        <p:spPr>
          <a:xfrm>
            <a:off x="17104520" y="5266269"/>
            <a:ext cx="20368260" cy="25992667"/>
          </a:xfrm>
        </p:spPr>
        <p:txBody>
          <a:bodyPr/>
          <a:lstStyle>
            <a:lvl1pPr marL="0" indent="0">
              <a:buNone/>
              <a:defRPr sz="10560"/>
            </a:lvl1pPr>
            <a:lvl2pPr marL="1508760" indent="0">
              <a:buNone/>
              <a:defRPr sz="9240"/>
            </a:lvl2pPr>
            <a:lvl3pPr marL="3017520" indent="0">
              <a:buNone/>
              <a:defRPr sz="7920"/>
            </a:lvl3pPr>
            <a:lvl4pPr marL="4526280" indent="0">
              <a:buNone/>
              <a:defRPr sz="6600"/>
            </a:lvl4pPr>
            <a:lvl5pPr marL="6035040" indent="0">
              <a:buNone/>
              <a:defRPr sz="6600"/>
            </a:lvl5pPr>
            <a:lvl6pPr marL="7543800" indent="0">
              <a:buNone/>
              <a:defRPr sz="6600"/>
            </a:lvl6pPr>
            <a:lvl7pPr marL="9052560" indent="0">
              <a:buNone/>
              <a:defRPr sz="6600"/>
            </a:lvl7pPr>
            <a:lvl8pPr marL="10561320" indent="0">
              <a:buNone/>
              <a:defRPr sz="6600"/>
            </a:lvl8pPr>
            <a:lvl9pPr marL="12070080" indent="0">
              <a:buNone/>
              <a:defRPr sz="6600"/>
            </a:lvl9pPr>
          </a:lstStyle>
          <a:p>
            <a:endParaRPr lang="en-US"/>
          </a:p>
        </p:txBody>
      </p:sp>
      <p:sp>
        <p:nvSpPr>
          <p:cNvPr id="4" name="Text Placeholder 3"/>
          <p:cNvSpPr>
            <a:spLocks noGrp="1"/>
          </p:cNvSpPr>
          <p:nvPr>
            <p:ph type="body" sz="half" idx="2"/>
          </p:nvPr>
        </p:nvSpPr>
        <p:spPr>
          <a:xfrm>
            <a:off x="2771302" y="10972800"/>
            <a:ext cx="12976382" cy="20328469"/>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C0ECB3-4D32-4006-B04C-A89BA8FD3704}"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EC72F-170A-463E-A8F3-3F8B8E896A32}" type="slidenum">
              <a:rPr lang="en-US" smtClean="0"/>
              <a:pPr/>
              <a:t>‹#›</a:t>
            </a:fld>
            <a:endParaRPr lang="en-US"/>
          </a:p>
        </p:txBody>
      </p:sp>
    </p:spTree>
    <p:extLst>
      <p:ext uri="{BB962C8B-B14F-4D97-AF65-F5344CB8AC3E}">
        <p14:creationId xmlns:p14="http://schemas.microsoft.com/office/powerpoint/2010/main" val="2213264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BE57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947336"/>
            <a:ext cx="34701480" cy="706966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766060" y="9736667"/>
            <a:ext cx="34701480" cy="23207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766060" y="33900536"/>
            <a:ext cx="9052560" cy="1947333"/>
          </a:xfrm>
          <a:prstGeom prst="rect">
            <a:avLst/>
          </a:prstGeom>
        </p:spPr>
        <p:txBody>
          <a:bodyPr vert="horz" lIns="91440" tIns="45720" rIns="91440" bIns="45720" rtlCol="0" anchor="ctr"/>
          <a:lstStyle>
            <a:lvl1pPr algn="l">
              <a:defRPr sz="3960">
                <a:solidFill>
                  <a:schemeClr val="tx1">
                    <a:tint val="75000"/>
                  </a:schemeClr>
                </a:solidFill>
              </a:defRPr>
            </a:lvl1pPr>
          </a:lstStyle>
          <a:p>
            <a:fld id="{ABC0ECB3-4D32-4006-B04C-A89BA8FD3704}" type="datetimeFigureOut">
              <a:rPr lang="en-US" smtClean="0"/>
              <a:pPr/>
              <a:t>12/11/2018</a:t>
            </a:fld>
            <a:endParaRPr lang="en-US"/>
          </a:p>
        </p:txBody>
      </p:sp>
      <p:sp>
        <p:nvSpPr>
          <p:cNvPr id="5" name="Footer Placeholder 4"/>
          <p:cNvSpPr>
            <a:spLocks noGrp="1"/>
          </p:cNvSpPr>
          <p:nvPr>
            <p:ph type="ftr" sz="quarter" idx="3"/>
          </p:nvPr>
        </p:nvSpPr>
        <p:spPr>
          <a:xfrm>
            <a:off x="13327380" y="33900536"/>
            <a:ext cx="13578840" cy="1947333"/>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8414980" y="33900536"/>
            <a:ext cx="9052560" cy="1947333"/>
          </a:xfrm>
          <a:prstGeom prst="rect">
            <a:avLst/>
          </a:prstGeom>
        </p:spPr>
        <p:txBody>
          <a:bodyPr vert="horz" lIns="91440" tIns="45720" rIns="91440" bIns="45720" rtlCol="0" anchor="ctr"/>
          <a:lstStyle>
            <a:lvl1pPr algn="r">
              <a:defRPr sz="3960">
                <a:solidFill>
                  <a:schemeClr val="tx1">
                    <a:tint val="75000"/>
                  </a:schemeClr>
                </a:solidFill>
              </a:defRPr>
            </a:lvl1pPr>
          </a:lstStyle>
          <a:p>
            <a:fld id="{4ABEC72F-170A-463E-A8F3-3F8B8E896A32}" type="slidenum">
              <a:rPr lang="en-US" smtClean="0"/>
              <a:pPr/>
              <a:t>‹#›</a:t>
            </a:fld>
            <a:endParaRPr lang="en-US"/>
          </a:p>
        </p:txBody>
      </p:sp>
    </p:spTree>
    <p:extLst>
      <p:ext uri="{BB962C8B-B14F-4D97-AF65-F5344CB8AC3E}">
        <p14:creationId xmlns:p14="http://schemas.microsoft.com/office/powerpoint/2010/main" val="1386964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emf"/><Relationship Id="rId10" Type="http://schemas.openxmlformats.org/officeDocument/2006/relationships/image" Target="../media/image9.gif"/><Relationship Id="rId4" Type="http://schemas.openxmlformats.org/officeDocument/2006/relationships/image" Target="../media/image3.emf"/><Relationship Id="rId9"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13258800" y="7205129"/>
            <a:ext cx="26136600" cy="12268200"/>
          </a:xfrm>
          <a:prstGeom prst="rect">
            <a:avLst/>
          </a:prstGeom>
          <a:solidFill>
            <a:schemeClr val="bg1"/>
          </a:solidFill>
          <a:ln w="101600">
            <a:solidFill>
              <a:srgbClr val="6927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stretch>
            <a:fillRect/>
          </a:stretch>
        </p:blipFill>
        <p:spPr>
          <a:xfrm>
            <a:off x="13335000" y="7222316"/>
            <a:ext cx="26060400" cy="12076030"/>
          </a:xfrm>
          <a:prstGeom prst="rect">
            <a:avLst/>
          </a:prstGeom>
        </p:spPr>
      </p:pic>
      <p:sp>
        <p:nvSpPr>
          <p:cNvPr id="33" name="Rectangle 32"/>
          <p:cNvSpPr/>
          <p:nvPr/>
        </p:nvSpPr>
        <p:spPr>
          <a:xfrm>
            <a:off x="13258800" y="19454279"/>
            <a:ext cx="11506200" cy="16535400"/>
          </a:xfrm>
          <a:prstGeom prst="rect">
            <a:avLst/>
          </a:prstGeom>
          <a:solidFill>
            <a:schemeClr val="bg1"/>
          </a:solidFill>
          <a:ln w="101600">
            <a:solidFill>
              <a:srgbClr val="6927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43" name="Picture 119" descr="http://epmwserv.main.conacyt.mx/REGCYT/images/Logo_Institucional.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77100" y="35128200"/>
            <a:ext cx="2481385" cy="1380348"/>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Group 14"/>
          <p:cNvGrpSpPr/>
          <p:nvPr/>
        </p:nvGrpSpPr>
        <p:grpSpPr>
          <a:xfrm>
            <a:off x="13411200" y="27140954"/>
            <a:ext cx="11277600" cy="7010399"/>
            <a:chOff x="16334676" y="28738713"/>
            <a:chExt cx="7215597" cy="5106253"/>
          </a:xfrm>
        </p:grpSpPr>
        <p:pic>
          <p:nvPicPr>
            <p:cNvPr id="10" name="Picture 9"/>
            <p:cNvPicPr>
              <a:picLocks noChangeAspect="1"/>
            </p:cNvPicPr>
            <p:nvPr/>
          </p:nvPicPr>
          <p:blipFill rotWithShape="1">
            <a:blip r:embed="rId4" cstate="print"/>
            <a:srcRect t="4948" b="33325"/>
            <a:stretch/>
          </p:blipFill>
          <p:spPr>
            <a:xfrm>
              <a:off x="16334676" y="28738713"/>
              <a:ext cx="7215597" cy="5106253"/>
            </a:xfrm>
            <a:prstGeom prst="rect">
              <a:avLst/>
            </a:prstGeom>
          </p:spPr>
        </p:pic>
        <p:pic>
          <p:nvPicPr>
            <p:cNvPr id="13" name="Picture 12"/>
            <p:cNvPicPr>
              <a:picLocks noChangeAspect="1"/>
            </p:cNvPicPr>
            <p:nvPr/>
          </p:nvPicPr>
          <p:blipFill rotWithShape="1">
            <a:blip r:embed="rId5" cstate="print"/>
            <a:srcRect l="9466" t="76756" r="43764" b="8380"/>
            <a:stretch/>
          </p:blipFill>
          <p:spPr>
            <a:xfrm>
              <a:off x="17221200" y="29060717"/>
              <a:ext cx="2632510" cy="877503"/>
            </a:xfrm>
            <a:prstGeom prst="rect">
              <a:avLst/>
            </a:prstGeom>
          </p:spPr>
        </p:pic>
      </p:grpSp>
      <p:sp>
        <p:nvSpPr>
          <p:cNvPr id="28" name="TextBox 27"/>
          <p:cNvSpPr txBox="1"/>
          <p:nvPr/>
        </p:nvSpPr>
        <p:spPr>
          <a:xfrm>
            <a:off x="24993600" y="19735800"/>
            <a:ext cx="15125700" cy="15703705"/>
          </a:xfrm>
          <a:prstGeom prst="rect">
            <a:avLst/>
          </a:prstGeom>
          <a:noFill/>
        </p:spPr>
        <p:txBody>
          <a:bodyPr wrap="square" lIns="0" tIns="49236" rIns="0" bIns="49236" rtlCol="0">
            <a:spAutoFit/>
          </a:bodyPr>
          <a:lstStyle/>
          <a:p>
            <a:pPr algn="ctr"/>
            <a:r>
              <a:rPr lang="en-US" sz="4000" b="1" dirty="0" smtClean="0">
                <a:latin typeface="Arial" pitchFamily="34" charset="0"/>
                <a:cs typeface="Arial" pitchFamily="34" charset="0"/>
              </a:rPr>
              <a:t>Results</a:t>
            </a:r>
            <a:endParaRPr lang="en-US" sz="4000" b="1" dirty="0">
              <a:latin typeface="Arial" pitchFamily="34" charset="0"/>
              <a:cs typeface="Arial" pitchFamily="34" charset="0"/>
            </a:endParaRPr>
          </a:p>
          <a:p>
            <a:pPr marL="457200" indent="-457200">
              <a:buFont typeface="Arial" pitchFamily="34" charset="0"/>
              <a:buChar char="•"/>
            </a:pPr>
            <a:r>
              <a:rPr lang="en-US" sz="3200" dirty="0" smtClean="0">
                <a:latin typeface="Arial" pitchFamily="34" charset="0"/>
                <a:cs typeface="Arial" pitchFamily="34" charset="0"/>
              </a:rPr>
              <a:t>Within each species, there were experimental lines which consistently outperformed commercial checks for turf quality and extent of leaf firing injury, suggesting good potential for improvement in terms of future cultivars offering combined drought and salinity tolerance.</a:t>
            </a:r>
          </a:p>
          <a:p>
            <a:pPr marL="457200" indent="-457200">
              <a:buFont typeface="Arial" pitchFamily="34" charset="0"/>
              <a:buChar char="•"/>
            </a:pPr>
            <a:endParaRPr lang="en-US" sz="3200" dirty="0" smtClean="0">
              <a:latin typeface="Arial" pitchFamily="34" charset="0"/>
              <a:cs typeface="Arial" pitchFamily="34" charset="0"/>
            </a:endParaRPr>
          </a:p>
          <a:p>
            <a:pPr marL="457200" indent="-457200">
              <a:buFont typeface="Arial" pitchFamily="34" charset="0"/>
              <a:buChar char="•"/>
            </a:pPr>
            <a:r>
              <a:rPr lang="en-US" sz="3200" dirty="0" smtClean="0">
                <a:latin typeface="Arial" pitchFamily="34" charset="0"/>
                <a:cs typeface="Arial" pitchFamily="34" charset="0"/>
              </a:rPr>
              <a:t>Electrical conductivity levels causing 50% shoot growth reductions varied by species, from 25 </a:t>
            </a:r>
            <a:r>
              <a:rPr lang="en-US" sz="3200" dirty="0" err="1" smtClean="0">
                <a:latin typeface="Arial" pitchFamily="34" charset="0"/>
                <a:cs typeface="Arial" pitchFamily="34" charset="0"/>
              </a:rPr>
              <a:t>dS</a:t>
            </a:r>
            <a:r>
              <a:rPr lang="en-US" sz="3200" dirty="0" smtClean="0">
                <a:latin typeface="Arial" pitchFamily="34" charset="0"/>
                <a:cs typeface="Arial" pitchFamily="34" charset="0"/>
              </a:rPr>
              <a:t> m</a:t>
            </a:r>
            <a:r>
              <a:rPr lang="en-US" sz="3200" baseline="30000" dirty="0" smtClean="0">
                <a:latin typeface="Arial" pitchFamily="34" charset="0"/>
                <a:cs typeface="Arial" pitchFamily="34" charset="0"/>
              </a:rPr>
              <a:t>-1</a:t>
            </a:r>
            <a:r>
              <a:rPr lang="en-US" sz="3200" dirty="0" smtClean="0">
                <a:latin typeface="Arial" pitchFamily="34" charset="0"/>
                <a:cs typeface="Arial" pitchFamily="34" charset="0"/>
              </a:rPr>
              <a:t> in St. </a:t>
            </a:r>
            <a:r>
              <a:rPr lang="en-US" sz="3200" dirty="0" err="1" smtClean="0">
                <a:latin typeface="Arial" pitchFamily="34" charset="0"/>
                <a:cs typeface="Arial" pitchFamily="34" charset="0"/>
              </a:rPr>
              <a:t>Augustinegrass</a:t>
            </a:r>
            <a:r>
              <a:rPr lang="en-US" sz="3200" dirty="0" smtClean="0">
                <a:latin typeface="Arial" pitchFamily="34" charset="0"/>
                <a:cs typeface="Arial" pitchFamily="34" charset="0"/>
              </a:rPr>
              <a:t> to 42 and 44 </a:t>
            </a:r>
            <a:r>
              <a:rPr lang="en-US" sz="3200" dirty="0" err="1" smtClean="0">
                <a:latin typeface="Arial" pitchFamily="34" charset="0"/>
                <a:cs typeface="Arial" pitchFamily="34" charset="0"/>
              </a:rPr>
              <a:t>dS</a:t>
            </a:r>
            <a:r>
              <a:rPr lang="en-US" sz="3200" dirty="0" smtClean="0">
                <a:latin typeface="Arial" pitchFamily="34" charset="0"/>
                <a:cs typeface="Arial" pitchFamily="34" charset="0"/>
              </a:rPr>
              <a:t> m</a:t>
            </a:r>
            <a:r>
              <a:rPr lang="en-US" sz="3200" baseline="30000" dirty="0" smtClean="0">
                <a:latin typeface="Arial" pitchFamily="34" charset="0"/>
                <a:cs typeface="Arial" pitchFamily="34" charset="0"/>
              </a:rPr>
              <a:t>-1</a:t>
            </a:r>
            <a:r>
              <a:rPr lang="en-US" sz="3200" dirty="0" smtClean="0">
                <a:latin typeface="Arial" pitchFamily="34" charset="0"/>
                <a:cs typeface="Arial" pitchFamily="34" charset="0"/>
              </a:rPr>
              <a:t> in </a:t>
            </a:r>
            <a:r>
              <a:rPr lang="en-US" sz="3200" dirty="0" err="1" smtClean="0">
                <a:latin typeface="Arial" pitchFamily="34" charset="0"/>
                <a:cs typeface="Arial" pitchFamily="34" charset="0"/>
              </a:rPr>
              <a:t>zoysia</a:t>
            </a:r>
            <a:r>
              <a:rPr lang="en-US" sz="3200" dirty="0" smtClean="0">
                <a:latin typeface="Arial" pitchFamily="34" charset="0"/>
                <a:cs typeface="Arial" pitchFamily="34" charset="0"/>
              </a:rPr>
              <a:t> and </a:t>
            </a:r>
            <a:r>
              <a:rPr lang="en-US" sz="3200" dirty="0" err="1" smtClean="0">
                <a:latin typeface="Arial" pitchFamily="34" charset="0"/>
                <a:cs typeface="Arial" pitchFamily="34" charset="0"/>
              </a:rPr>
              <a:t>bermudagrass</a:t>
            </a:r>
            <a:r>
              <a:rPr lang="en-US" sz="3200" dirty="0" smtClean="0">
                <a:latin typeface="Arial" pitchFamily="34" charset="0"/>
                <a:cs typeface="Arial" pitchFamily="34" charset="0"/>
              </a:rPr>
              <a:t> entries, respectively, to &gt;45 in seashore </a:t>
            </a:r>
            <a:r>
              <a:rPr lang="en-US" sz="3200" dirty="0" err="1" smtClean="0">
                <a:latin typeface="Arial" pitchFamily="34" charset="0"/>
                <a:cs typeface="Arial" pitchFamily="34" charset="0"/>
              </a:rPr>
              <a:t>paspalum</a:t>
            </a:r>
            <a:r>
              <a:rPr lang="en-US" sz="3200" dirty="0" smtClean="0">
                <a:latin typeface="Arial" pitchFamily="34" charset="0"/>
                <a:cs typeface="Arial" pitchFamily="34" charset="0"/>
              </a:rPr>
              <a:t> (Table 1, Fig. 2)</a:t>
            </a:r>
          </a:p>
          <a:p>
            <a:pPr marL="457200" indent="-457200">
              <a:buFont typeface="Arial" pitchFamily="34" charset="0"/>
              <a:buChar char="•"/>
            </a:pPr>
            <a:endParaRPr lang="en-US" sz="3200" dirty="0" smtClean="0">
              <a:latin typeface="Arial" pitchFamily="34" charset="0"/>
              <a:cs typeface="Arial" pitchFamily="34" charset="0"/>
            </a:endParaRPr>
          </a:p>
          <a:p>
            <a:pPr marL="571500" indent="-571500">
              <a:buFont typeface="Arial" panose="020B0604020202020204" pitchFamily="34" charset="0"/>
              <a:buChar char="•"/>
            </a:pPr>
            <a:r>
              <a:rPr lang="en-US" sz="3200" dirty="0" smtClean="0">
                <a:latin typeface="Arial" pitchFamily="34" charset="0"/>
                <a:cs typeface="Arial" pitchFamily="34" charset="0"/>
              </a:rPr>
              <a:t>Most species responded favorably to salinity of 15 </a:t>
            </a:r>
            <a:r>
              <a:rPr lang="en-US" sz="3200" dirty="0" err="1" smtClean="0">
                <a:latin typeface="Arial" pitchFamily="34" charset="0"/>
                <a:cs typeface="Arial" pitchFamily="34" charset="0"/>
              </a:rPr>
              <a:t>dS</a:t>
            </a:r>
            <a:r>
              <a:rPr lang="en-US" sz="3200" dirty="0" smtClean="0">
                <a:latin typeface="Arial" pitchFamily="34" charset="0"/>
                <a:cs typeface="Arial" pitchFamily="34" charset="0"/>
              </a:rPr>
              <a:t> m</a:t>
            </a:r>
            <a:r>
              <a:rPr lang="en-US" sz="3200" baseline="30000" dirty="0" smtClean="0">
                <a:latin typeface="Arial" panose="020B0604020202020204" pitchFamily="34" charset="0"/>
                <a:cs typeface="Arial" panose="020B0604020202020204" pitchFamily="34" charset="0"/>
              </a:rPr>
              <a:t>-1</a:t>
            </a:r>
            <a:r>
              <a:rPr lang="en-US" sz="3200" dirty="0" smtClean="0">
                <a:latin typeface="Arial" panose="020B0604020202020204" pitchFamily="34" charset="0"/>
                <a:cs typeface="Arial" panose="020B0604020202020204" pitchFamily="34" charset="0"/>
              </a:rPr>
              <a:t>. Increased shoot growth and quality were noted at 15 </a:t>
            </a:r>
            <a:r>
              <a:rPr lang="en-US" sz="3200" dirty="0" err="1" smtClean="0">
                <a:latin typeface="Arial" panose="020B0604020202020204" pitchFamily="34" charset="0"/>
                <a:cs typeface="Arial" panose="020B0604020202020204" pitchFamily="34" charset="0"/>
              </a:rPr>
              <a:t>dS</a:t>
            </a:r>
            <a:r>
              <a:rPr lang="en-US" sz="3200" dirty="0" smtClean="0">
                <a:latin typeface="Arial" panose="020B0604020202020204" pitchFamily="34" charset="0"/>
                <a:cs typeface="Arial" panose="020B0604020202020204" pitchFamily="34" charset="0"/>
              </a:rPr>
              <a:t> m</a:t>
            </a:r>
            <a:r>
              <a:rPr lang="en-US" sz="3200" baseline="30000" dirty="0" smtClean="0">
                <a:latin typeface="Arial" panose="020B0604020202020204" pitchFamily="34" charset="0"/>
                <a:cs typeface="Arial" panose="020B0604020202020204" pitchFamily="34" charset="0"/>
              </a:rPr>
              <a:t>-1</a:t>
            </a:r>
            <a:r>
              <a:rPr lang="en-US" sz="3200" dirty="0" smtClean="0">
                <a:latin typeface="Arial" panose="020B0604020202020204" pitchFamily="34" charset="0"/>
                <a:cs typeface="Arial" panose="020B0604020202020204" pitchFamily="34" charset="0"/>
              </a:rPr>
              <a:t> in </a:t>
            </a:r>
            <a:r>
              <a:rPr lang="en-US" sz="3200" dirty="0" err="1" smtClean="0">
                <a:latin typeface="Arial" panose="020B0604020202020204" pitchFamily="34" charset="0"/>
                <a:cs typeface="Arial" panose="020B0604020202020204" pitchFamily="34" charset="0"/>
              </a:rPr>
              <a:t>bermudagrass</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zoysiagrass</a:t>
            </a:r>
            <a:r>
              <a:rPr lang="en-US" sz="3200" dirty="0" smtClean="0">
                <a:latin typeface="Arial" panose="020B0604020202020204" pitchFamily="34" charset="0"/>
                <a:cs typeface="Arial" panose="020B0604020202020204" pitchFamily="34" charset="0"/>
              </a:rPr>
              <a:t>, and seashore </a:t>
            </a:r>
            <a:r>
              <a:rPr lang="en-US" sz="3200" dirty="0" err="1" smtClean="0">
                <a:latin typeface="Arial" panose="020B0604020202020204" pitchFamily="34" charset="0"/>
                <a:cs typeface="Arial" panose="020B0604020202020204" pitchFamily="34" charset="0"/>
              </a:rPr>
              <a:t>paspalum</a:t>
            </a:r>
            <a:r>
              <a:rPr lang="en-US" sz="3200" dirty="0" smtClean="0">
                <a:latin typeface="Arial" panose="020B0604020202020204" pitchFamily="34" charset="0"/>
                <a:cs typeface="Arial" panose="020B0604020202020204" pitchFamily="34" charset="0"/>
              </a:rPr>
              <a:t> entries; however, St. </a:t>
            </a:r>
            <a:r>
              <a:rPr lang="en-US" sz="3200" dirty="0" err="1" smtClean="0">
                <a:latin typeface="Arial" panose="020B0604020202020204" pitchFamily="34" charset="0"/>
                <a:cs typeface="Arial" panose="020B0604020202020204" pitchFamily="34" charset="0"/>
              </a:rPr>
              <a:t>Augustinegrass</a:t>
            </a:r>
            <a:r>
              <a:rPr lang="en-US" sz="3200" dirty="0" smtClean="0">
                <a:latin typeface="Arial" panose="020B0604020202020204" pitchFamily="34" charset="0"/>
                <a:cs typeface="Arial" panose="020B0604020202020204" pitchFamily="34" charset="0"/>
              </a:rPr>
              <a:t> exhibited reduced growth and quality with increasing salinity even at 15 </a:t>
            </a:r>
            <a:r>
              <a:rPr lang="en-US" sz="3200" dirty="0" err="1" smtClean="0">
                <a:latin typeface="Arial" panose="020B0604020202020204" pitchFamily="34" charset="0"/>
                <a:cs typeface="Arial" panose="020B0604020202020204" pitchFamily="34" charset="0"/>
              </a:rPr>
              <a:t>dS</a:t>
            </a:r>
            <a:r>
              <a:rPr lang="en-US" sz="3200" dirty="0" smtClean="0">
                <a:latin typeface="Arial" panose="020B0604020202020204" pitchFamily="34" charset="0"/>
                <a:cs typeface="Arial" panose="020B0604020202020204" pitchFamily="34" charset="0"/>
              </a:rPr>
              <a:t> m</a:t>
            </a:r>
            <a:r>
              <a:rPr lang="en-US" sz="3200" baseline="30000" dirty="0" smtClean="0">
                <a:latin typeface="Arial" panose="020B0604020202020204" pitchFamily="34" charset="0"/>
                <a:cs typeface="Arial" panose="020B0604020202020204" pitchFamily="34" charset="0"/>
              </a:rPr>
              <a:t>-1</a:t>
            </a:r>
            <a:r>
              <a:rPr lang="en-US" sz="3200" dirty="0" smtClean="0">
                <a:latin typeface="Arial" panose="020B0604020202020204" pitchFamily="34" charset="0"/>
                <a:cs typeface="Arial" panose="020B0604020202020204" pitchFamily="34" charset="0"/>
              </a:rPr>
              <a:t> (Table 1, Figs. 1&amp; 2)</a:t>
            </a:r>
            <a:endParaRPr lang="en-US" sz="3200" baseline="30000" dirty="0" smtClean="0">
              <a:latin typeface="Arial" panose="020B0604020202020204" pitchFamily="34" charset="0"/>
              <a:cs typeface="Arial" panose="020B0604020202020204" pitchFamily="34" charset="0"/>
            </a:endParaRPr>
          </a:p>
          <a:p>
            <a:pPr marL="457200" indent="-457200"/>
            <a:endParaRPr lang="en-US" sz="3200" dirty="0" smtClean="0">
              <a:latin typeface="Arial" panose="020B0604020202020204" pitchFamily="34" charset="0"/>
              <a:cs typeface="Arial" panose="020B0604020202020204" pitchFamily="34" charset="0"/>
            </a:endParaRPr>
          </a:p>
          <a:p>
            <a:pPr marL="457200" indent="-457200">
              <a:buFont typeface="Arial" pitchFamily="34" charset="0"/>
              <a:buChar char="•"/>
            </a:pPr>
            <a:r>
              <a:rPr lang="en-US" sz="3200" dirty="0" smtClean="0">
                <a:latin typeface="Arial" panose="020B0604020202020204" pitchFamily="34" charset="0"/>
                <a:cs typeface="Arial" panose="020B0604020202020204" pitchFamily="34" charset="0"/>
              </a:rPr>
              <a:t>Entries maintaining the highest quality at </a:t>
            </a:r>
            <a:r>
              <a:rPr lang="en-US" sz="3200" dirty="0">
                <a:latin typeface="Arial" pitchFamily="34" charset="0"/>
                <a:cs typeface="Arial" pitchFamily="34" charset="0"/>
              </a:rPr>
              <a:t>45 </a:t>
            </a:r>
            <a:r>
              <a:rPr lang="en-US" sz="3200" dirty="0" smtClean="0">
                <a:latin typeface="Arial" pitchFamily="34" charset="0"/>
                <a:cs typeface="Arial" pitchFamily="34" charset="0"/>
              </a:rPr>
              <a:t>dS</a:t>
            </a:r>
            <a:r>
              <a:rPr lang="en-US" sz="3200" dirty="0">
                <a:latin typeface="Arial" pitchFamily="34" charset="0"/>
                <a:cs typeface="Arial" pitchFamily="34" charset="0"/>
              </a:rPr>
              <a:t> </a:t>
            </a:r>
            <a:r>
              <a:rPr lang="en-US" sz="3200" dirty="0" smtClean="0">
                <a:latin typeface="Arial" pitchFamily="34" charset="0"/>
                <a:cs typeface="Arial" pitchFamily="34" charset="0"/>
              </a:rPr>
              <a:t>m</a:t>
            </a:r>
            <a:r>
              <a:rPr lang="en-US" sz="3200" baseline="30000" dirty="0" smtClean="0">
                <a:latin typeface="Arial" panose="020B0604020202020204" pitchFamily="34" charset="0"/>
                <a:cs typeface="Arial" panose="020B0604020202020204" pitchFamily="34" charset="0"/>
              </a:rPr>
              <a:t>-1</a:t>
            </a:r>
            <a:r>
              <a:rPr lang="en-US" sz="3200" dirty="0" smtClean="0">
                <a:latin typeface="Arial" pitchFamily="34" charset="0"/>
                <a:cs typeface="Arial" pitchFamily="34" charset="0"/>
              </a:rPr>
              <a:t> treatment included UGP3 and UGP1 seashore paspalum, DALZ-1313 and FAES 1303 zoysiagrass, and OSU B11-1, OSU B11-31, and Celebration bermudagrass (Table 1)</a:t>
            </a:r>
          </a:p>
          <a:p>
            <a:pPr algn="ctr"/>
            <a:endParaRPr lang="en-US" sz="3200" dirty="0" smtClean="0">
              <a:latin typeface="Arial" pitchFamily="34" charset="0"/>
              <a:cs typeface="Arial" pitchFamily="34" charset="0"/>
            </a:endParaRPr>
          </a:p>
          <a:p>
            <a:pPr algn="ctr"/>
            <a:r>
              <a:rPr lang="en-US" sz="4000" b="1" dirty="0" smtClean="0">
                <a:latin typeface="Arial" pitchFamily="34" charset="0"/>
                <a:cs typeface="Arial" pitchFamily="34" charset="0"/>
              </a:rPr>
              <a:t>Conclusions</a:t>
            </a:r>
            <a:endParaRPr lang="en-US" sz="4000" dirty="0" smtClean="0">
              <a:cs typeface="Arial" pitchFamily="34" charset="0"/>
            </a:endParaRPr>
          </a:p>
          <a:p>
            <a:r>
              <a:rPr lang="en-US" sz="3200" dirty="0" smtClean="0">
                <a:latin typeface="Arial" panose="020B0604020202020204" pitchFamily="34" charset="0"/>
                <a:cs typeface="Arial" panose="020B0604020202020204" pitchFamily="34" charset="0"/>
              </a:rPr>
              <a:t>These results demonstrate considerable </a:t>
            </a:r>
            <a:r>
              <a:rPr lang="en-US" sz="3200" dirty="0">
                <a:latin typeface="Arial" panose="020B0604020202020204" pitchFamily="34" charset="0"/>
                <a:cs typeface="Arial" panose="020B0604020202020204" pitchFamily="34" charset="0"/>
              </a:rPr>
              <a:t>interspecific and intraspecific </a:t>
            </a:r>
            <a:r>
              <a:rPr lang="en-US" sz="3200" dirty="0" smtClean="0">
                <a:latin typeface="Arial" panose="020B0604020202020204" pitchFamily="34" charset="0"/>
                <a:cs typeface="Arial" panose="020B0604020202020204" pitchFamily="34" charset="0"/>
              </a:rPr>
              <a:t>species differences </a:t>
            </a:r>
            <a:r>
              <a:rPr lang="en-US" sz="3200" dirty="0">
                <a:latin typeface="Arial" panose="020B0604020202020204" pitchFamily="34" charset="0"/>
                <a:cs typeface="Arial" panose="020B0604020202020204" pitchFamily="34" charset="0"/>
              </a:rPr>
              <a:t>in salinity tolerance </a:t>
            </a:r>
            <a:r>
              <a:rPr lang="en-US" sz="3200" dirty="0" smtClean="0">
                <a:latin typeface="Arial" panose="020B0604020202020204" pitchFamily="34" charset="0"/>
                <a:cs typeface="Arial" panose="020B0604020202020204" pitchFamily="34" charset="0"/>
              </a:rPr>
              <a:t>among the warm-season experimental lines tested.  Given the previously determined drought resistance of these entries, there appears to be strong potential in these lines for development of cultivars with improved drought and salinity tolerance.  </a:t>
            </a:r>
          </a:p>
          <a:p>
            <a:endParaRPr lang="en-US" sz="3200" dirty="0" smtClean="0">
              <a:latin typeface="Arial" panose="020B0604020202020204" pitchFamily="34" charset="0"/>
              <a:cs typeface="Arial" panose="020B0604020202020204" pitchFamily="34" charset="0"/>
            </a:endParaRPr>
          </a:p>
          <a:p>
            <a:r>
              <a:rPr lang="en-US" sz="3200" dirty="0" smtClean="0">
                <a:latin typeface="Arial" panose="020B0604020202020204" pitchFamily="34" charset="0"/>
                <a:cs typeface="Arial" panose="020B0604020202020204" pitchFamily="34" charset="0"/>
              </a:rPr>
              <a:t>Future research will address mechanisms of salinity tolerance among these entries, with particular emphasis on St. </a:t>
            </a:r>
            <a:r>
              <a:rPr lang="en-US" sz="3200" dirty="0" err="1" smtClean="0">
                <a:latin typeface="Arial" panose="020B0604020202020204" pitchFamily="34" charset="0"/>
                <a:cs typeface="Arial" panose="020B0604020202020204" pitchFamily="34" charset="0"/>
              </a:rPr>
              <a:t>Augustinegrass</a:t>
            </a:r>
            <a:r>
              <a:rPr lang="en-US" sz="3200" dirty="0" smtClean="0">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p>
          <a:p>
            <a:pPr>
              <a:buFont typeface="Arial"/>
              <a:buChar char="•"/>
            </a:pPr>
            <a:endParaRPr lang="en-US" sz="3200" b="1" dirty="0">
              <a:cs typeface="Arial" pitchFamily="34" charset="0"/>
            </a:endParaRPr>
          </a:p>
          <a:p>
            <a:pPr>
              <a:buFont typeface="Arial"/>
              <a:buChar char="•"/>
            </a:pPr>
            <a:endParaRPr lang="en-US" sz="3000" b="1" dirty="0" smtClean="0">
              <a:latin typeface="Arial" pitchFamily="34" charset="0"/>
              <a:cs typeface="Arial" pitchFamily="34" charset="0"/>
            </a:endParaRPr>
          </a:p>
        </p:txBody>
      </p:sp>
      <p:sp>
        <p:nvSpPr>
          <p:cNvPr id="30" name="Rectangle 29"/>
          <p:cNvSpPr/>
          <p:nvPr/>
        </p:nvSpPr>
        <p:spPr>
          <a:xfrm>
            <a:off x="0" y="0"/>
            <a:ext cx="40233600" cy="36576000"/>
          </a:xfrm>
          <a:prstGeom prst="rect">
            <a:avLst/>
          </a:prstGeom>
          <a:noFill/>
          <a:ln w="127000">
            <a:solidFill>
              <a:srgbClr val="692725"/>
            </a:solidFill>
          </a:ln>
        </p:spPr>
        <p:style>
          <a:lnRef idx="2">
            <a:schemeClr val="accent1">
              <a:shade val="50000"/>
            </a:schemeClr>
          </a:lnRef>
          <a:fillRef idx="1">
            <a:schemeClr val="accent1"/>
          </a:fillRef>
          <a:effectRef idx="0">
            <a:schemeClr val="accent1"/>
          </a:effectRef>
          <a:fontRef idx="minor">
            <a:schemeClr val="lt1"/>
          </a:fontRef>
        </p:style>
        <p:txBody>
          <a:bodyPr lIns="98472" tIns="49236" rIns="98472" bIns="49236" rtlCol="0" anchor="ctr"/>
          <a:lstStyle/>
          <a:p>
            <a:pPr algn="ctr"/>
            <a:endParaRPr lang="en-US"/>
          </a:p>
        </p:txBody>
      </p:sp>
      <p:sp>
        <p:nvSpPr>
          <p:cNvPr id="12" name="Rectangle 29"/>
          <p:cNvSpPr>
            <a:spLocks noChangeArrowheads="1"/>
          </p:cNvSpPr>
          <p:nvPr/>
        </p:nvSpPr>
        <p:spPr bwMode="auto">
          <a:xfrm>
            <a:off x="0" y="0"/>
            <a:ext cx="40233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1" name="TextBox 50"/>
          <p:cNvSpPr txBox="1"/>
          <p:nvPr/>
        </p:nvSpPr>
        <p:spPr>
          <a:xfrm>
            <a:off x="2962275" y="157315"/>
            <a:ext cx="34404300" cy="1508105"/>
          </a:xfrm>
          <a:prstGeom prst="rect">
            <a:avLst/>
          </a:prstGeom>
          <a:noFill/>
        </p:spPr>
        <p:txBody>
          <a:bodyPr wrap="square" rtlCol="0">
            <a:spAutoFit/>
          </a:bodyPr>
          <a:lstStyle/>
          <a:p>
            <a:pPr algn="ctr"/>
            <a:r>
              <a:rPr lang="es-MX" sz="4500" b="1" dirty="0" err="1" smtClean="0">
                <a:latin typeface="Arial" panose="020B0604020202020204" pitchFamily="34" charset="0"/>
                <a:cs typeface="Arial" panose="020B0604020202020204" pitchFamily="34" charset="0"/>
              </a:rPr>
              <a:t>Comparative</a:t>
            </a:r>
            <a:r>
              <a:rPr lang="es-MX" sz="4500" b="1" dirty="0" smtClean="0">
                <a:latin typeface="Arial" panose="020B0604020202020204" pitchFamily="34" charset="0"/>
                <a:cs typeface="Arial" panose="020B0604020202020204" pitchFamily="34" charset="0"/>
              </a:rPr>
              <a:t> </a:t>
            </a:r>
            <a:r>
              <a:rPr lang="es-MX" sz="4500" b="1" dirty="0" err="1" smtClean="0">
                <a:latin typeface="Arial" panose="020B0604020202020204" pitchFamily="34" charset="0"/>
                <a:cs typeface="Arial" panose="020B0604020202020204" pitchFamily="34" charset="0"/>
              </a:rPr>
              <a:t>Salinity</a:t>
            </a:r>
            <a:r>
              <a:rPr lang="es-MX" sz="4500" b="1" dirty="0" smtClean="0">
                <a:latin typeface="Arial" panose="020B0604020202020204" pitchFamily="34" charset="0"/>
                <a:cs typeface="Arial" panose="020B0604020202020204" pitchFamily="34" charset="0"/>
              </a:rPr>
              <a:t> </a:t>
            </a:r>
            <a:r>
              <a:rPr lang="es-MX" sz="4500" b="1" dirty="0" err="1" smtClean="0">
                <a:latin typeface="Arial" panose="020B0604020202020204" pitchFamily="34" charset="0"/>
                <a:cs typeface="Arial" panose="020B0604020202020204" pitchFamily="34" charset="0"/>
              </a:rPr>
              <a:t>Tolerance</a:t>
            </a:r>
            <a:r>
              <a:rPr lang="es-MX" sz="4500" b="1" dirty="0" smtClean="0">
                <a:latin typeface="Arial" panose="020B0604020202020204" pitchFamily="34" charset="0"/>
                <a:cs typeface="Arial" panose="020B0604020202020204" pitchFamily="34" charset="0"/>
              </a:rPr>
              <a:t> of </a:t>
            </a:r>
            <a:r>
              <a:rPr lang="es-MX" sz="4500" b="1" dirty="0" err="1" smtClean="0">
                <a:latin typeface="Arial" panose="020B0604020202020204" pitchFamily="34" charset="0"/>
                <a:cs typeface="Arial" panose="020B0604020202020204" pitchFamily="34" charset="0"/>
              </a:rPr>
              <a:t>Warm-Season</a:t>
            </a:r>
            <a:r>
              <a:rPr lang="es-MX" sz="4500" b="1" dirty="0" smtClean="0">
                <a:latin typeface="Arial" panose="020B0604020202020204" pitchFamily="34" charset="0"/>
                <a:cs typeface="Arial" panose="020B0604020202020204" pitchFamily="34" charset="0"/>
              </a:rPr>
              <a:t> </a:t>
            </a:r>
            <a:r>
              <a:rPr lang="es-MX" sz="4500" b="1" dirty="0" err="1" smtClean="0">
                <a:latin typeface="Arial" panose="020B0604020202020204" pitchFamily="34" charset="0"/>
                <a:cs typeface="Arial" panose="020B0604020202020204" pitchFamily="34" charset="0"/>
              </a:rPr>
              <a:t>Turfgrass</a:t>
            </a:r>
            <a:r>
              <a:rPr lang="es-MX" sz="4500" b="1" dirty="0" smtClean="0">
                <a:latin typeface="Arial" panose="020B0604020202020204" pitchFamily="34" charset="0"/>
                <a:cs typeface="Arial" panose="020B0604020202020204" pitchFamily="34" charset="0"/>
              </a:rPr>
              <a:t> Experimental </a:t>
            </a:r>
            <a:r>
              <a:rPr lang="es-MX" sz="4500" b="1" dirty="0" err="1" smtClean="0">
                <a:latin typeface="Arial" panose="020B0604020202020204" pitchFamily="34" charset="0"/>
                <a:cs typeface="Arial" panose="020B0604020202020204" pitchFamily="34" charset="0"/>
              </a:rPr>
              <a:t>Lines</a:t>
            </a:r>
            <a:r>
              <a:rPr lang="es-MX" sz="4500" b="1" dirty="0" smtClean="0">
                <a:latin typeface="Arial" panose="020B0604020202020204" pitchFamily="34" charset="0"/>
                <a:cs typeface="Arial" panose="020B0604020202020204" pitchFamily="34" charset="0"/>
              </a:rPr>
              <a:t> and </a:t>
            </a:r>
            <a:r>
              <a:rPr lang="es-MX" sz="4500" b="1" dirty="0" err="1" smtClean="0">
                <a:latin typeface="Arial" panose="020B0604020202020204" pitchFamily="34" charset="0"/>
                <a:cs typeface="Arial" panose="020B0604020202020204" pitchFamily="34" charset="0"/>
              </a:rPr>
              <a:t>Cultivars</a:t>
            </a:r>
            <a:r>
              <a:rPr lang="es-MX" sz="4500" b="1" dirty="0" smtClean="0">
                <a:latin typeface="Arial" panose="020B0604020202020204" pitchFamily="34" charset="0"/>
                <a:cs typeface="Arial" panose="020B0604020202020204" pitchFamily="34" charset="0"/>
              </a:rPr>
              <a:t> </a:t>
            </a:r>
            <a:r>
              <a:rPr lang="es-MX" sz="4400" b="1" dirty="0">
                <a:latin typeface="Arial" panose="020B0604020202020204" pitchFamily="34" charset="0"/>
                <a:cs typeface="Arial" panose="020B0604020202020204" pitchFamily="34" charset="0"/>
              </a:rPr>
              <a:t/>
            </a:r>
            <a:br>
              <a:rPr lang="es-MX" sz="4400" b="1" dirty="0">
                <a:latin typeface="Arial" panose="020B0604020202020204" pitchFamily="34" charset="0"/>
                <a:cs typeface="Arial" panose="020B0604020202020204" pitchFamily="34" charset="0"/>
              </a:rPr>
            </a:br>
            <a:endParaRPr lang="en-US" sz="4400" b="1" dirty="0" smtClean="0">
              <a:latin typeface="Arial" panose="020B0604020202020204" pitchFamily="34" charset="0"/>
              <a:cs typeface="Arial" panose="020B0604020202020204" pitchFamily="34" charset="0"/>
            </a:endParaRPr>
          </a:p>
        </p:txBody>
      </p:sp>
      <p:pic>
        <p:nvPicPr>
          <p:cNvPr id="53" name="Picture 5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04120" y="1007450"/>
            <a:ext cx="6138951" cy="1480887"/>
          </a:xfrm>
          <a:prstGeom prst="rect">
            <a:avLst/>
          </a:prstGeom>
        </p:spPr>
      </p:pic>
      <p:pic>
        <p:nvPicPr>
          <p:cNvPr id="54" name="Picture 53"/>
          <p:cNvPicPr>
            <a:picLocks noChangeAspect="1"/>
          </p:cNvPicPr>
          <p:nvPr/>
        </p:nvPicPr>
        <p:blipFill>
          <a:blip r:embed="rId7" cstate="print">
            <a:extLst>
              <a:ext uri="{28A0092B-C50C-407E-A947-70E740481C1C}">
                <a14:useLocalDpi xmlns:a14="http://schemas.microsoft.com/office/drawing/2010/main" val="0"/>
              </a:ext>
            </a:extLst>
          </a:blip>
          <a:srcRect l="-6928"/>
          <a:stretch>
            <a:fillRect/>
          </a:stretch>
        </p:blipFill>
        <p:spPr>
          <a:xfrm>
            <a:off x="34005008" y="533400"/>
            <a:ext cx="4704592" cy="2098431"/>
          </a:xfrm>
          <a:prstGeom prst="rect">
            <a:avLst/>
          </a:prstGeom>
        </p:spPr>
      </p:pic>
      <p:sp>
        <p:nvSpPr>
          <p:cNvPr id="55" name="TextBox 54"/>
          <p:cNvSpPr txBox="1"/>
          <p:nvPr/>
        </p:nvSpPr>
        <p:spPr>
          <a:xfrm>
            <a:off x="5300972" y="636636"/>
            <a:ext cx="27761045" cy="2739211"/>
          </a:xfrm>
          <a:prstGeom prst="rect">
            <a:avLst/>
          </a:prstGeom>
          <a:noFill/>
        </p:spPr>
        <p:txBody>
          <a:bodyPr wrap="square" rtlCol="0">
            <a:spAutoFit/>
          </a:bodyPr>
          <a:lstStyle/>
          <a:p>
            <a:pPr algn="ctr">
              <a:lnSpc>
                <a:spcPct val="150000"/>
              </a:lnSpc>
            </a:pPr>
            <a:r>
              <a:rPr lang="en-US" sz="4000" dirty="0" smtClean="0">
                <a:latin typeface="Arial" pitchFamily="34" charset="0"/>
                <a:cs typeface="Arial" pitchFamily="34" charset="0"/>
              </a:rPr>
              <a:t>M. Chavarría</a:t>
            </a:r>
            <a:r>
              <a:rPr lang="en-US" sz="4000" baseline="30000" dirty="0" smtClean="0">
                <a:latin typeface="Arial" pitchFamily="34" charset="0"/>
                <a:cs typeface="Arial" pitchFamily="34" charset="0"/>
              </a:rPr>
              <a:t>1</a:t>
            </a:r>
            <a:r>
              <a:rPr lang="en-US" sz="4000" dirty="0" smtClean="0">
                <a:latin typeface="Arial" pitchFamily="34" charset="0"/>
                <a:cs typeface="Arial" pitchFamily="34" charset="0"/>
              </a:rPr>
              <a:t>, B. Wherley</a:t>
            </a:r>
            <a:r>
              <a:rPr lang="en-US" sz="4000" baseline="30000" dirty="0" smtClean="0">
                <a:latin typeface="Arial" pitchFamily="34" charset="0"/>
                <a:cs typeface="Arial" pitchFamily="34" charset="0"/>
              </a:rPr>
              <a:t>1</a:t>
            </a:r>
            <a:r>
              <a:rPr lang="en-US" sz="4000" dirty="0" smtClean="0">
                <a:latin typeface="Arial" pitchFamily="34" charset="0"/>
                <a:cs typeface="Arial" pitchFamily="34" charset="0"/>
              </a:rPr>
              <a:t>, A. Chandra</a:t>
            </a:r>
            <a:r>
              <a:rPr lang="en-US" sz="4000" baseline="30000" dirty="0" smtClean="0">
                <a:latin typeface="Arial" pitchFamily="34" charset="0"/>
                <a:cs typeface="Arial" pitchFamily="34" charset="0"/>
              </a:rPr>
              <a:t>1</a:t>
            </a:r>
            <a:r>
              <a:rPr lang="en-US" sz="4000" dirty="0" smtClean="0">
                <a:latin typeface="Arial" pitchFamily="34" charset="0"/>
                <a:cs typeface="Arial" pitchFamily="34" charset="0"/>
              </a:rPr>
              <a:t>, L. Nelson</a:t>
            </a:r>
            <a:r>
              <a:rPr lang="en-US" sz="4000" baseline="30000" dirty="0" smtClean="0">
                <a:latin typeface="Arial" pitchFamily="34" charset="0"/>
                <a:cs typeface="Arial" pitchFamily="34" charset="0"/>
              </a:rPr>
              <a:t>1</a:t>
            </a:r>
            <a:r>
              <a:rPr lang="en-US" sz="4000" dirty="0" smtClean="0">
                <a:latin typeface="Arial" pitchFamily="34" charset="0"/>
                <a:cs typeface="Arial" pitchFamily="34" charset="0"/>
              </a:rPr>
              <a:t>, J. Thomas</a:t>
            </a:r>
            <a:r>
              <a:rPr lang="en-US" sz="4000" baseline="30000" dirty="0" smtClean="0">
                <a:latin typeface="Arial" pitchFamily="34" charset="0"/>
                <a:cs typeface="Arial" pitchFamily="34" charset="0"/>
              </a:rPr>
              <a:t>1,</a:t>
            </a:r>
            <a:r>
              <a:rPr lang="en-US" sz="4000" dirty="0" smtClean="0">
                <a:latin typeface="Arial" pitchFamily="34" charset="0"/>
                <a:cs typeface="Arial" pitchFamily="34" charset="0"/>
              </a:rPr>
              <a:t> and P. Raymer</a:t>
            </a:r>
            <a:r>
              <a:rPr lang="en-US" sz="4000" baseline="30000" dirty="0" smtClean="0">
                <a:latin typeface="Arial" pitchFamily="34" charset="0"/>
                <a:cs typeface="Arial" pitchFamily="34" charset="0"/>
              </a:rPr>
              <a:t>2</a:t>
            </a:r>
          </a:p>
          <a:p>
            <a:pPr algn="ctr"/>
            <a:r>
              <a:rPr lang="en-US" sz="3600" baseline="30000" dirty="0" smtClean="0">
                <a:latin typeface="Arial" pitchFamily="34" charset="0"/>
                <a:cs typeface="Arial" pitchFamily="34" charset="0"/>
              </a:rPr>
              <a:t>1</a:t>
            </a:r>
            <a:r>
              <a:rPr lang="en-US" sz="3600" dirty="0" smtClean="0">
                <a:latin typeface="Arial" pitchFamily="34" charset="0"/>
                <a:cs typeface="Arial" pitchFamily="34" charset="0"/>
              </a:rPr>
              <a:t>Texas </a:t>
            </a:r>
            <a:r>
              <a:rPr lang="en-US" sz="3600" dirty="0">
                <a:latin typeface="Arial" pitchFamily="34" charset="0"/>
                <a:cs typeface="Arial" pitchFamily="34" charset="0"/>
              </a:rPr>
              <a:t>A&amp;M </a:t>
            </a:r>
            <a:r>
              <a:rPr lang="en-US" sz="3600" dirty="0" err="1" smtClean="0">
                <a:latin typeface="Arial" pitchFamily="34" charset="0"/>
                <a:cs typeface="Arial" pitchFamily="34" charset="0"/>
              </a:rPr>
              <a:t>AgriLife</a:t>
            </a:r>
            <a:r>
              <a:rPr lang="en-US" sz="3600" dirty="0" smtClean="0">
                <a:latin typeface="Arial" pitchFamily="34" charset="0"/>
                <a:cs typeface="Arial" pitchFamily="34" charset="0"/>
              </a:rPr>
              <a:t> Research</a:t>
            </a:r>
          </a:p>
          <a:p>
            <a:pPr algn="ctr"/>
            <a:r>
              <a:rPr lang="en-US" sz="3600" baseline="30000" dirty="0" smtClean="0">
                <a:latin typeface="Arial" pitchFamily="34" charset="0"/>
                <a:cs typeface="Arial" pitchFamily="34" charset="0"/>
              </a:rPr>
              <a:t>2</a:t>
            </a:r>
            <a:r>
              <a:rPr lang="en-US" sz="3600" dirty="0" smtClean="0">
                <a:latin typeface="Arial" pitchFamily="34" charset="0"/>
                <a:cs typeface="Arial" pitchFamily="34" charset="0"/>
              </a:rPr>
              <a:t>University of Georgia Agricultural Experiment Station</a:t>
            </a:r>
            <a:endParaRPr lang="en-US" sz="3600" dirty="0">
              <a:latin typeface="Arial" pitchFamily="34" charset="0"/>
              <a:cs typeface="Arial" pitchFamily="34" charset="0"/>
            </a:endParaRPr>
          </a:p>
          <a:p>
            <a:pPr algn="ctr"/>
            <a:r>
              <a:rPr lang="en-US" sz="4000" dirty="0" smtClean="0">
                <a:latin typeface="Arial" pitchFamily="34" charset="0"/>
                <a:cs typeface="Arial" pitchFamily="34" charset="0"/>
              </a:rPr>
              <a:t> </a:t>
            </a:r>
            <a:endParaRPr lang="en-US" sz="4000" dirty="0">
              <a:latin typeface="Arial" pitchFamily="34" charset="0"/>
              <a:cs typeface="Arial" pitchFamily="34" charset="0"/>
            </a:endParaRPr>
          </a:p>
        </p:txBody>
      </p:sp>
      <p:sp>
        <p:nvSpPr>
          <p:cNvPr id="56" name="TextBox 55"/>
          <p:cNvSpPr txBox="1"/>
          <p:nvPr/>
        </p:nvSpPr>
        <p:spPr>
          <a:xfrm>
            <a:off x="381000" y="2804648"/>
            <a:ext cx="39357300" cy="4031873"/>
          </a:xfrm>
          <a:prstGeom prst="rect">
            <a:avLst/>
          </a:prstGeom>
          <a:noFill/>
        </p:spPr>
        <p:txBody>
          <a:bodyPr wrap="square" rtlCol="0">
            <a:spAutoFit/>
          </a:bodyPr>
          <a:lstStyle/>
          <a:p>
            <a:pPr algn="just"/>
            <a:r>
              <a:rPr lang="en-US" sz="3200" dirty="0" smtClean="0">
                <a:latin typeface="Arial" panose="020B0604020202020204" pitchFamily="34" charset="0"/>
                <a:cs typeface="Arial" panose="020B0604020202020204" pitchFamily="34" charset="0"/>
              </a:rPr>
              <a:t>As population growth and demand for irrigation increases, available water for irrigation will decrease, and use of low-quality or effluent sources of irrigation will become more prevalent. Elevated salinity levels are a concern with use of these types of irrigation waters. Therefore, tomorrow´s turfgrasses must possess increased resistance to stresses related to both drought and salinity. This greenhouse salinity screening project represents the second phase of testing in a 5-yr USDA Specialty Crops Research Initiative involving breeders and physiologists from five universities, including Texas A&amp;M University, University of Georgia, University of Florida, North Carolina State University, and Oklahoma State University. Forty-five cultivars and experimental lines of bermudagrass (</a:t>
            </a:r>
            <a:r>
              <a:rPr lang="en-US" sz="3200" i="1" dirty="0" smtClean="0">
                <a:latin typeface="Arial" panose="020B0604020202020204" pitchFamily="34" charset="0"/>
                <a:cs typeface="Arial" panose="020B0604020202020204" pitchFamily="34" charset="0"/>
              </a:rPr>
              <a:t>Cynodon ssp.</a:t>
            </a:r>
            <a:r>
              <a:rPr lang="en-US" sz="3200" dirty="0" smtClean="0">
                <a:latin typeface="Arial" panose="020B0604020202020204" pitchFamily="34" charset="0"/>
                <a:cs typeface="Arial" panose="020B0604020202020204" pitchFamily="34" charset="0"/>
              </a:rPr>
              <a:t>), zoysiagrass (</a:t>
            </a:r>
            <a:r>
              <a:rPr lang="en-US" sz="3200" i="1" dirty="0" err="1" smtClean="0">
                <a:latin typeface="Arial" panose="020B0604020202020204" pitchFamily="34" charset="0"/>
                <a:cs typeface="Arial" panose="020B0604020202020204" pitchFamily="34" charset="0"/>
              </a:rPr>
              <a:t>Zoysia</a:t>
            </a:r>
            <a:r>
              <a:rPr lang="en-US" sz="3200" i="1" dirty="0" smtClean="0">
                <a:latin typeface="Arial" panose="020B0604020202020204" pitchFamily="34" charset="0"/>
                <a:cs typeface="Arial" panose="020B0604020202020204" pitchFamily="34" charset="0"/>
              </a:rPr>
              <a:t> ssp.</a:t>
            </a:r>
            <a:r>
              <a:rPr lang="en-US" sz="3200" dirty="0" smtClean="0">
                <a:latin typeface="Arial" panose="020B0604020202020204" pitchFamily="34" charset="0"/>
                <a:cs typeface="Arial" panose="020B0604020202020204" pitchFamily="34" charset="0"/>
              </a:rPr>
              <a:t>), St Augustinegrass (</a:t>
            </a:r>
            <a:r>
              <a:rPr lang="en-US" sz="3200" i="1" dirty="0" smtClean="0">
                <a:latin typeface="Arial" panose="020B0604020202020204" pitchFamily="34" charset="0"/>
                <a:cs typeface="Arial" panose="020B0604020202020204" pitchFamily="34" charset="0"/>
              </a:rPr>
              <a:t>Stenotaphrum secundatum</a:t>
            </a:r>
            <a:r>
              <a:rPr lang="en-US" sz="3200" dirty="0" smtClean="0">
                <a:latin typeface="Arial" panose="020B0604020202020204" pitchFamily="34" charset="0"/>
                <a:cs typeface="Arial" panose="020B0604020202020204" pitchFamily="34" charset="0"/>
              </a:rPr>
              <a:t>) and seashore paspalum (</a:t>
            </a:r>
            <a:r>
              <a:rPr lang="en-US" sz="3200" i="1" dirty="0" smtClean="0">
                <a:latin typeface="Arial" panose="020B0604020202020204" pitchFamily="34" charset="0"/>
                <a:cs typeface="Arial" panose="020B0604020202020204" pitchFamily="34" charset="0"/>
              </a:rPr>
              <a:t>Paspalum </a:t>
            </a:r>
            <a:r>
              <a:rPr lang="en-US" sz="3200" i="1" dirty="0" err="1" smtClean="0">
                <a:latin typeface="Arial" panose="020B0604020202020204" pitchFamily="34" charset="0"/>
                <a:cs typeface="Arial" panose="020B0604020202020204" pitchFamily="34" charset="0"/>
              </a:rPr>
              <a:t>vaginatum</a:t>
            </a:r>
            <a:r>
              <a:rPr lang="en-US" sz="3200" dirty="0" smtClean="0">
                <a:latin typeface="Arial" panose="020B0604020202020204" pitchFamily="34" charset="0"/>
                <a:cs typeface="Arial" panose="020B0604020202020204" pitchFamily="34" charset="0"/>
              </a:rPr>
              <a:t>) which have demonstrated superior drought tolerance in multi-location field drought screening are now being evaluated for salinity tolerance.  A subsequent round of screenings will again be conducted in 2015 using a new set of drought-resistant entries from the current year’s field drought testing. These screenings will contribute data needed for development of new warm-season turfgrass cultivars with improved drought and salinity tolerance. The objective of this research is to evaluate salinity tolerance in warm-season </a:t>
            </a:r>
            <a:r>
              <a:rPr lang="en-US" sz="3200" dirty="0" err="1" smtClean="0">
                <a:latin typeface="Arial" panose="020B0604020202020204" pitchFamily="34" charset="0"/>
                <a:cs typeface="Arial" panose="020B0604020202020204" pitchFamily="34" charset="0"/>
              </a:rPr>
              <a:t>turfgrasses</a:t>
            </a:r>
            <a:r>
              <a:rPr lang="en-US" sz="3200" dirty="0" smtClean="0">
                <a:latin typeface="Arial" panose="020B0604020202020204" pitchFamily="34" charset="0"/>
                <a:cs typeface="Arial" panose="020B0604020202020204" pitchFamily="34" charset="0"/>
              </a:rPr>
              <a:t> and identify experimental lines possessing superior salinity tolerance for advanced testing and cultivar development.</a:t>
            </a:r>
          </a:p>
        </p:txBody>
      </p:sp>
      <p:sp>
        <p:nvSpPr>
          <p:cNvPr id="59" name="TextBox 58"/>
          <p:cNvSpPr txBox="1"/>
          <p:nvPr/>
        </p:nvSpPr>
        <p:spPr>
          <a:xfrm>
            <a:off x="266700" y="6706975"/>
            <a:ext cx="12725400" cy="30808434"/>
          </a:xfrm>
          <a:prstGeom prst="rect">
            <a:avLst/>
          </a:prstGeom>
          <a:noFill/>
        </p:spPr>
        <p:txBody>
          <a:bodyPr wrap="square" rtlCol="0">
            <a:spAutoFit/>
          </a:bodyPr>
          <a:lstStyle/>
          <a:p>
            <a:pPr algn="ctr"/>
            <a:r>
              <a:rPr lang="en-US" sz="4000" b="1" dirty="0" smtClean="0">
                <a:latin typeface="Arial" pitchFamily="34" charset="0"/>
                <a:cs typeface="Arial" pitchFamily="34" charset="0"/>
              </a:rPr>
              <a:t>Methodology</a:t>
            </a:r>
          </a:p>
          <a:p>
            <a:pPr>
              <a:buFont typeface="Arial" pitchFamily="34" charset="0"/>
              <a:buChar char="•"/>
            </a:pPr>
            <a:r>
              <a:rPr lang="en-US" sz="3200" dirty="0" smtClean="0">
                <a:latin typeface="Arial" panose="020B0604020202020204" pitchFamily="34" charset="0"/>
                <a:cs typeface="Arial" panose="020B0604020202020204" pitchFamily="34" charset="0"/>
              </a:rPr>
              <a:t>Greenhouse experiments are being conducted </a:t>
            </a:r>
            <a:r>
              <a:rPr lang="en-US" sz="3200" dirty="0">
                <a:latin typeface="Arial" panose="020B0604020202020204" pitchFamily="34" charset="0"/>
                <a:cs typeface="Arial" panose="020B0604020202020204" pitchFamily="34" charset="0"/>
              </a:rPr>
              <a:t>in the Summer </a:t>
            </a:r>
            <a:r>
              <a:rPr lang="en-US" sz="3200" dirty="0" smtClean="0">
                <a:latin typeface="Arial" panose="020B0604020202020204" pitchFamily="34" charset="0"/>
                <a:cs typeface="Arial" panose="020B0604020202020204" pitchFamily="34" charset="0"/>
              </a:rPr>
              <a:t> 2014 and 2015 at </a:t>
            </a:r>
            <a:r>
              <a:rPr lang="en-US" sz="3200" dirty="0">
                <a:latin typeface="Arial" panose="020B0604020202020204" pitchFamily="34" charset="0"/>
                <a:cs typeface="Arial" panose="020B0604020202020204" pitchFamily="34" charset="0"/>
              </a:rPr>
              <a:t>Texas A&amp;M University, College Station, </a:t>
            </a:r>
            <a:r>
              <a:rPr lang="en-US" sz="3200" dirty="0" smtClean="0">
                <a:latin typeface="Arial" panose="020B0604020202020204" pitchFamily="34" charset="0"/>
                <a:cs typeface="Arial" panose="020B0604020202020204" pitchFamily="34" charset="0"/>
              </a:rPr>
              <a:t>TX and University of Georgia, Griffin, GA.  Data presented are for the Texas A&amp;M study.</a:t>
            </a:r>
          </a:p>
          <a:p>
            <a:pPr>
              <a:buFont typeface="Arial" pitchFamily="34" charset="0"/>
              <a:buChar char="•"/>
            </a:pPr>
            <a:endParaRPr lang="en-US" sz="3200" dirty="0">
              <a:latin typeface="Arial" pitchFamily="34" charset="0"/>
              <a:cs typeface="Arial" panose="020B0604020202020204" pitchFamily="34" charset="0"/>
            </a:endParaRPr>
          </a:p>
          <a:p>
            <a:pPr>
              <a:buFont typeface="Arial" pitchFamily="34" charset="0"/>
              <a:buChar char="•"/>
            </a:pPr>
            <a:r>
              <a:rPr lang="en-US" sz="3200" dirty="0" smtClean="0">
                <a:latin typeface="Arial" pitchFamily="34" charset="0"/>
                <a:cs typeface="Arial" panose="020B0604020202020204" pitchFamily="34" charset="0"/>
              </a:rPr>
              <a:t>Sod plugs (6 cm diameter x 5 cm deep) from forty-five cultivars </a:t>
            </a:r>
            <a:r>
              <a:rPr lang="en-US" sz="3200" dirty="0">
                <a:latin typeface="Arial" panose="020B0604020202020204" pitchFamily="34" charset="0"/>
                <a:cs typeface="Arial" panose="020B0604020202020204" pitchFamily="34" charset="0"/>
              </a:rPr>
              <a:t>and experimental lines of </a:t>
            </a:r>
            <a:r>
              <a:rPr lang="en-US" sz="3200" dirty="0" smtClean="0">
                <a:latin typeface="Arial" panose="020B0604020202020204" pitchFamily="34" charset="0"/>
                <a:cs typeface="Arial" panose="020B0604020202020204" pitchFamily="34" charset="0"/>
              </a:rPr>
              <a:t>4 </a:t>
            </a:r>
            <a:r>
              <a:rPr lang="en-US" sz="3200" dirty="0">
                <a:latin typeface="Arial" panose="020B0604020202020204" pitchFamily="34" charset="0"/>
                <a:cs typeface="Arial" panose="020B0604020202020204" pitchFamily="34" charset="0"/>
              </a:rPr>
              <a:t>warm-season turf </a:t>
            </a:r>
            <a:r>
              <a:rPr lang="en-US" sz="3200" dirty="0" smtClean="0">
                <a:latin typeface="Arial" panose="020B0604020202020204" pitchFamily="34" charset="0"/>
                <a:cs typeface="Arial" panose="020B0604020202020204" pitchFamily="34" charset="0"/>
              </a:rPr>
              <a:t>species were used </a:t>
            </a:r>
            <a:r>
              <a:rPr lang="en-US" sz="3200" dirty="0">
                <a:latin typeface="Arial" panose="020B0604020202020204" pitchFamily="34" charset="0"/>
                <a:cs typeface="Arial" panose="020B0604020202020204" pitchFamily="34" charset="0"/>
              </a:rPr>
              <a:t>in the experiments.  </a:t>
            </a:r>
            <a:endParaRPr lang="en-US" sz="3200" dirty="0" smtClean="0">
              <a:latin typeface="Arial" panose="020B0604020202020204" pitchFamily="34" charset="0"/>
              <a:cs typeface="Arial" panose="020B0604020202020204" pitchFamily="34" charset="0"/>
            </a:endParaRPr>
          </a:p>
          <a:p>
            <a:pPr>
              <a:buFont typeface="Arial" pitchFamily="34" charset="0"/>
              <a:buChar char="•"/>
            </a:pPr>
            <a:endParaRPr lang="en-US" sz="3200" dirty="0">
              <a:latin typeface="Arial" panose="020B0604020202020204" pitchFamily="34" charset="0"/>
              <a:cs typeface="Arial" panose="020B0604020202020204" pitchFamily="34" charset="0"/>
            </a:endParaRPr>
          </a:p>
          <a:p>
            <a:pPr>
              <a:buFont typeface="Arial" pitchFamily="34" charset="0"/>
              <a:buChar char="•"/>
            </a:pPr>
            <a:r>
              <a:rPr lang="en-US" sz="3200" dirty="0" smtClean="0">
                <a:latin typeface="Arial" panose="020B0604020202020204" pitchFamily="34" charset="0"/>
                <a:cs typeface="Arial" panose="020B0604020202020204" pitchFamily="34" charset="0"/>
              </a:rPr>
              <a:t>Sod </a:t>
            </a:r>
            <a:r>
              <a:rPr lang="en-US" sz="3200" dirty="0">
                <a:latin typeface="Arial" panose="020B0604020202020204" pitchFamily="34" charset="0"/>
                <a:cs typeface="Arial" panose="020B0604020202020204" pitchFamily="34" charset="0"/>
              </a:rPr>
              <a:t>plugs </a:t>
            </a:r>
            <a:r>
              <a:rPr lang="en-US" sz="3200" dirty="0" smtClean="0">
                <a:latin typeface="Arial" panose="020B0604020202020204" pitchFamily="34" charset="0"/>
                <a:cs typeface="Arial" panose="020B0604020202020204" pitchFamily="34" charset="0"/>
              </a:rPr>
              <a:t>were </a:t>
            </a:r>
            <a:r>
              <a:rPr lang="en-US" sz="3200" dirty="0">
                <a:latin typeface="Arial" panose="020B0604020202020204" pitchFamily="34" charset="0"/>
                <a:cs typeface="Arial" panose="020B0604020202020204" pitchFamily="34" charset="0"/>
              </a:rPr>
              <a:t>washed free of soil and transplanted into </a:t>
            </a:r>
            <a:r>
              <a:rPr lang="en-US" sz="3200" dirty="0" smtClean="0">
                <a:latin typeface="Arial" panose="020B0604020202020204" pitchFamily="34" charset="0"/>
                <a:cs typeface="Arial" panose="020B0604020202020204" pitchFamily="34" charset="0"/>
              </a:rPr>
              <a:t>100 </a:t>
            </a:r>
            <a:r>
              <a:rPr lang="en-US" sz="3200" dirty="0">
                <a:latin typeface="Arial" panose="020B0604020202020204" pitchFamily="34" charset="0"/>
                <a:cs typeface="Arial" panose="020B0604020202020204" pitchFamily="34" charset="0"/>
              </a:rPr>
              <a:t>cm</a:t>
            </a:r>
            <a:r>
              <a:rPr lang="en-US" sz="3200" baseline="30000" dirty="0">
                <a:latin typeface="Arial" panose="020B0604020202020204" pitchFamily="34" charset="0"/>
                <a:cs typeface="Arial" panose="020B0604020202020204" pitchFamily="34" charset="0"/>
              </a:rPr>
              <a:t>2</a:t>
            </a:r>
            <a:r>
              <a:rPr lang="en-US" sz="3200" dirty="0">
                <a:latin typeface="Arial" panose="020B0604020202020204" pitchFamily="34" charset="0"/>
                <a:cs typeface="Arial" panose="020B0604020202020204" pitchFamily="34" charset="0"/>
              </a:rPr>
              <a:t> x 10.2 cm deep pots containing washed sand</a:t>
            </a:r>
            <a:r>
              <a:rPr lang="en-US" sz="3200" dirty="0" smtClean="0">
                <a:latin typeface="Arial" panose="020B0604020202020204" pitchFamily="34" charset="0"/>
                <a:cs typeface="Arial" panose="020B0604020202020204" pitchFamily="34" charset="0"/>
              </a:rPr>
              <a:t>. The </a:t>
            </a:r>
            <a:r>
              <a:rPr lang="en-US" sz="3200" dirty="0">
                <a:latin typeface="Arial" panose="020B0604020202020204" pitchFamily="34" charset="0"/>
                <a:cs typeface="Arial" panose="020B0604020202020204" pitchFamily="34" charset="0"/>
              </a:rPr>
              <a:t>cultures </a:t>
            </a:r>
            <a:r>
              <a:rPr lang="en-US" sz="3200" dirty="0" smtClean="0">
                <a:latin typeface="Arial" panose="020B0604020202020204" pitchFamily="34" charset="0"/>
                <a:cs typeface="Arial" panose="020B0604020202020204" pitchFamily="34" charset="0"/>
              </a:rPr>
              <a:t>were </a:t>
            </a:r>
            <a:r>
              <a:rPr lang="en-US" sz="3200" dirty="0">
                <a:latin typeface="Arial" panose="020B0604020202020204" pitchFamily="34" charset="0"/>
                <a:cs typeface="Arial" panose="020B0604020202020204" pitchFamily="34" charset="0"/>
              </a:rPr>
              <a:t>allowed to fully establish into pots for </a:t>
            </a:r>
            <a:r>
              <a:rPr lang="en-US" sz="3200" dirty="0" smtClean="0">
                <a:latin typeface="Arial" panose="020B0604020202020204" pitchFamily="34" charset="0"/>
                <a:cs typeface="Arial" panose="020B0604020202020204" pitchFamily="34" charset="0"/>
              </a:rPr>
              <a:t>60-days </a:t>
            </a:r>
            <a:r>
              <a:rPr lang="en-US" sz="3200" dirty="0">
                <a:latin typeface="Arial" panose="020B0604020202020204" pitchFamily="34" charset="0"/>
                <a:cs typeface="Arial" panose="020B0604020202020204" pitchFamily="34" charset="0"/>
              </a:rPr>
              <a:t>prior to initiating experiments.  </a:t>
            </a:r>
          </a:p>
          <a:p>
            <a:pPr>
              <a:buFont typeface="Arial" pitchFamily="34" charset="0"/>
              <a:buChar char="•"/>
            </a:pPr>
            <a:endParaRPr lang="en-US" sz="3200" dirty="0" smtClean="0">
              <a:latin typeface="Arial" panose="020B0604020202020204" pitchFamily="34" charset="0"/>
              <a:cs typeface="Arial" panose="020B0604020202020204" pitchFamily="34" charset="0"/>
            </a:endParaRPr>
          </a:p>
          <a:p>
            <a:pPr>
              <a:buFont typeface="Arial" pitchFamily="34" charset="0"/>
              <a:buChar char="•"/>
            </a:pPr>
            <a:r>
              <a:rPr lang="en-US" sz="3200" dirty="0" smtClean="0">
                <a:latin typeface="Arial" panose="020B0604020202020204" pitchFamily="34" charset="0"/>
                <a:cs typeface="Arial" panose="020B0604020202020204" pitchFamily="34" charset="0"/>
              </a:rPr>
              <a:t>During </a:t>
            </a:r>
            <a:r>
              <a:rPr lang="en-US" sz="3200" dirty="0">
                <a:latin typeface="Arial" panose="020B0604020202020204" pitchFamily="34" charset="0"/>
                <a:cs typeface="Arial" panose="020B0604020202020204" pitchFamily="34" charset="0"/>
              </a:rPr>
              <a:t>the establishment </a:t>
            </a:r>
            <a:r>
              <a:rPr lang="en-US" sz="3200" dirty="0" smtClean="0">
                <a:latin typeface="Arial" panose="020B0604020202020204" pitchFamily="34" charset="0"/>
                <a:cs typeface="Arial" panose="020B0604020202020204" pitchFamily="34" charset="0"/>
              </a:rPr>
              <a:t>phase, grass </a:t>
            </a:r>
            <a:r>
              <a:rPr lang="en-US" sz="3200" dirty="0">
                <a:latin typeface="Arial" panose="020B0604020202020204" pitchFamily="34" charset="0"/>
                <a:cs typeface="Arial" panose="020B0604020202020204" pitchFamily="34" charset="0"/>
              </a:rPr>
              <a:t>cultures </a:t>
            </a:r>
            <a:r>
              <a:rPr lang="en-US" sz="3200" dirty="0" smtClean="0">
                <a:latin typeface="Arial" panose="020B0604020202020204" pitchFamily="34" charset="0"/>
                <a:cs typeface="Arial" panose="020B0604020202020204" pitchFamily="34" charset="0"/>
              </a:rPr>
              <a:t>were </a:t>
            </a:r>
            <a:r>
              <a:rPr lang="en-US" sz="3200" dirty="0">
                <a:latin typeface="Arial" panose="020B0604020202020204" pitchFamily="34" charset="0"/>
                <a:cs typeface="Arial" panose="020B0604020202020204" pitchFamily="34" charset="0"/>
              </a:rPr>
              <a:t>irrigated daily with 0.6 cm of irrigation, </a:t>
            </a:r>
            <a:r>
              <a:rPr lang="en-US" sz="3200" dirty="0" smtClean="0">
                <a:latin typeface="Arial" panose="020B0604020202020204" pitchFamily="34" charset="0"/>
                <a:cs typeface="Arial" panose="020B0604020202020204" pitchFamily="34" charset="0"/>
              </a:rPr>
              <a:t>and given liquid-fertilizer </a:t>
            </a:r>
            <a:r>
              <a:rPr lang="en-US" sz="3200" dirty="0">
                <a:latin typeface="Arial" panose="020B0604020202020204" pitchFamily="34" charset="0"/>
                <a:cs typeface="Arial" panose="020B0604020202020204" pitchFamily="34" charset="0"/>
              </a:rPr>
              <a:t>twice weekly </a:t>
            </a:r>
            <a:r>
              <a:rPr lang="en-US" sz="3200" dirty="0" smtClean="0">
                <a:latin typeface="Arial" panose="020B0604020202020204" pitchFamily="34" charset="0"/>
                <a:cs typeface="Arial" panose="020B0604020202020204" pitchFamily="34" charset="0"/>
              </a:rPr>
              <a:t>(</a:t>
            </a:r>
            <a:r>
              <a:rPr lang="en-US" sz="3200" dirty="0">
                <a:latin typeface="Arial" panose="020B0604020202020204" pitchFamily="34" charset="0"/>
                <a:cs typeface="Arial" panose="020B0604020202020204" pitchFamily="34" charset="0"/>
              </a:rPr>
              <a:t>Peters 20-20-20). Grasses </a:t>
            </a:r>
            <a:r>
              <a:rPr lang="en-US" sz="3200" dirty="0" smtClean="0">
                <a:latin typeface="Arial" panose="020B0604020202020204" pitchFamily="34" charset="0"/>
                <a:cs typeface="Arial" panose="020B0604020202020204" pitchFamily="34" charset="0"/>
              </a:rPr>
              <a:t>were </a:t>
            </a:r>
            <a:r>
              <a:rPr lang="en-US" sz="3200" dirty="0">
                <a:latin typeface="Arial" panose="020B0604020202020204" pitchFamily="34" charset="0"/>
                <a:cs typeface="Arial" panose="020B0604020202020204" pitchFamily="34" charset="0"/>
              </a:rPr>
              <a:t>clipped as </a:t>
            </a:r>
            <a:r>
              <a:rPr lang="en-US" sz="3200" dirty="0" smtClean="0">
                <a:latin typeface="Arial" panose="020B0604020202020204" pitchFamily="34" charset="0"/>
                <a:cs typeface="Arial" panose="020B0604020202020204" pitchFamily="34" charset="0"/>
              </a:rPr>
              <a:t>needed, </a:t>
            </a:r>
            <a:r>
              <a:rPr lang="en-US" sz="3200" dirty="0">
                <a:latin typeface="Arial" panose="020B0604020202020204" pitchFamily="34" charset="0"/>
                <a:cs typeface="Arial" panose="020B0604020202020204" pitchFamily="34" charset="0"/>
              </a:rPr>
              <a:t>with bermudagrass, zoysiagrass, and seashore paspalum entries maintained at a 2.5 cm and St. Augustinegrass at a 5.1 cm height of cut.  </a:t>
            </a:r>
            <a:endParaRPr lang="en-US" sz="3200" dirty="0" smtClean="0">
              <a:latin typeface="Arial" panose="020B0604020202020204" pitchFamily="34" charset="0"/>
              <a:cs typeface="Arial" panose="020B0604020202020204" pitchFamily="34" charset="0"/>
            </a:endParaRPr>
          </a:p>
          <a:p>
            <a:pPr>
              <a:buFont typeface="Arial" pitchFamily="34" charset="0"/>
              <a:buChar char="•"/>
            </a:pPr>
            <a:endParaRPr lang="en-US" sz="3200" dirty="0" smtClean="0">
              <a:latin typeface="Arial" panose="020B0604020202020204" pitchFamily="34" charset="0"/>
              <a:cs typeface="Arial" panose="020B0604020202020204" pitchFamily="34" charset="0"/>
            </a:endParaRPr>
          </a:p>
          <a:p>
            <a:pPr>
              <a:buFont typeface="Arial" pitchFamily="34" charset="0"/>
              <a:buChar char="•"/>
            </a:pPr>
            <a:r>
              <a:rPr lang="en-US" sz="3200" dirty="0">
                <a:latin typeface="Arial" panose="020B0604020202020204" pitchFamily="34" charset="0"/>
                <a:cs typeface="Arial" panose="020B0604020202020204" pitchFamily="34" charset="0"/>
              </a:rPr>
              <a:t>Experiments were conducted at salinity levels of 0 ,15, 30, and 45 </a:t>
            </a:r>
            <a:r>
              <a:rPr lang="en-US" sz="3200" dirty="0" err="1">
                <a:latin typeface="Arial" panose="020B0604020202020204" pitchFamily="34" charset="0"/>
                <a:cs typeface="Arial" panose="020B0604020202020204" pitchFamily="34" charset="0"/>
              </a:rPr>
              <a:t>dS</a:t>
            </a:r>
            <a:r>
              <a:rPr lang="en-US" sz="3200" dirty="0">
                <a:latin typeface="Arial" panose="020B0604020202020204" pitchFamily="34" charset="0"/>
                <a:cs typeface="Arial" panose="020B0604020202020204" pitchFamily="34" charset="0"/>
              </a:rPr>
              <a:t> m</a:t>
            </a:r>
            <a:r>
              <a:rPr lang="en-US" sz="3200" baseline="30000" dirty="0">
                <a:latin typeface="Arial" panose="020B0604020202020204" pitchFamily="34" charset="0"/>
                <a:cs typeface="Arial" panose="020B0604020202020204" pitchFamily="34" charset="0"/>
              </a:rPr>
              <a:t>-1</a:t>
            </a:r>
            <a:r>
              <a:rPr lang="en-US" sz="3200" dirty="0">
                <a:latin typeface="Arial" panose="020B0604020202020204" pitchFamily="34" charset="0"/>
                <a:cs typeface="Arial" panose="020B0604020202020204" pitchFamily="34" charset="0"/>
              </a:rPr>
              <a:t> .  Within each salinity level, entries were arranged in a completely randomized design with 4 reps per treatment.</a:t>
            </a:r>
          </a:p>
          <a:p>
            <a:pPr>
              <a:buFont typeface="Arial" pitchFamily="34" charset="0"/>
              <a:buChar char="•"/>
            </a:pPr>
            <a:endParaRPr lang="en-US" sz="3200" dirty="0" smtClean="0">
              <a:latin typeface="Arial" panose="020B0604020202020204" pitchFamily="34" charset="0"/>
              <a:cs typeface="Arial" panose="020B0604020202020204" pitchFamily="34" charset="0"/>
            </a:endParaRPr>
          </a:p>
          <a:p>
            <a:pPr>
              <a:buFont typeface="Arial" pitchFamily="34" charset="0"/>
              <a:buChar char="•"/>
            </a:pPr>
            <a:r>
              <a:rPr lang="en-US" sz="3200" dirty="0" smtClean="0">
                <a:latin typeface="Arial" panose="020B0604020202020204" pitchFamily="34" charset="0"/>
                <a:cs typeface="Arial" panose="020B0604020202020204" pitchFamily="34" charset="0"/>
              </a:rPr>
              <a:t>Salinity </a:t>
            </a:r>
            <a:r>
              <a:rPr lang="en-US" sz="3200" dirty="0">
                <a:latin typeface="Arial" panose="020B0604020202020204" pitchFamily="34" charset="0"/>
                <a:cs typeface="Arial" panose="020B0604020202020204" pitchFamily="34" charset="0"/>
              </a:rPr>
              <a:t>treatments </a:t>
            </a:r>
            <a:r>
              <a:rPr lang="en-US" sz="3200" dirty="0" smtClean="0">
                <a:latin typeface="Arial" panose="020B0604020202020204" pitchFamily="34" charset="0"/>
                <a:cs typeface="Arial" panose="020B0604020202020204" pitchFamily="34" charset="0"/>
              </a:rPr>
              <a:t>were </a:t>
            </a:r>
            <a:r>
              <a:rPr lang="en-US" sz="3200" dirty="0">
                <a:latin typeface="Arial" panose="020B0604020202020204" pitchFamily="34" charset="0"/>
                <a:cs typeface="Arial" panose="020B0604020202020204" pitchFamily="34" charset="0"/>
              </a:rPr>
              <a:t>provided to plants via sub-irrigation 1 to 2 times </a:t>
            </a:r>
            <a:r>
              <a:rPr lang="en-US" sz="3200" dirty="0" smtClean="0">
                <a:latin typeface="Arial" panose="020B0604020202020204" pitchFamily="34" charset="0"/>
                <a:cs typeface="Arial" panose="020B0604020202020204" pitchFamily="34" charset="0"/>
              </a:rPr>
              <a:t>daily.  </a:t>
            </a:r>
            <a:r>
              <a:rPr lang="en-US" sz="3200" dirty="0">
                <a:latin typeface="Arial" panose="020B0604020202020204" pitchFamily="34" charset="0"/>
                <a:cs typeface="Arial" panose="020B0604020202020204" pitchFamily="34" charset="0"/>
              </a:rPr>
              <a:t>This solution </a:t>
            </a:r>
            <a:r>
              <a:rPr lang="en-US" sz="3200" dirty="0" smtClean="0">
                <a:latin typeface="Arial" panose="020B0604020202020204" pitchFamily="34" charset="0"/>
                <a:cs typeface="Arial" panose="020B0604020202020204" pitchFamily="34" charset="0"/>
              </a:rPr>
              <a:t>was </a:t>
            </a:r>
            <a:r>
              <a:rPr lang="en-US" sz="3200" dirty="0">
                <a:latin typeface="Arial" panose="020B0604020202020204" pitchFamily="34" charset="0"/>
                <a:cs typeface="Arial" panose="020B0604020202020204" pitchFamily="34" charset="0"/>
              </a:rPr>
              <a:t>created by adding synthetic sea salt (Instant Ocean Aquarium Systems, Mentor, OH) to reverse-osmosis </a:t>
            </a:r>
            <a:r>
              <a:rPr lang="en-US" sz="3200" dirty="0" smtClean="0">
                <a:latin typeface="Arial" panose="020B0604020202020204" pitchFamily="34" charset="0"/>
                <a:cs typeface="Arial" panose="020B0604020202020204" pitchFamily="34" charset="0"/>
              </a:rPr>
              <a:t>water </a:t>
            </a:r>
            <a:r>
              <a:rPr lang="en-US" sz="3200" dirty="0">
                <a:latin typeface="Arial" panose="020B0604020202020204" pitchFamily="34" charset="0"/>
                <a:cs typeface="Arial" panose="020B0604020202020204" pitchFamily="34" charset="0"/>
              </a:rPr>
              <a:t>to create the desired </a:t>
            </a:r>
            <a:r>
              <a:rPr lang="en-US" sz="3200" dirty="0" smtClean="0">
                <a:latin typeface="Arial" panose="020B0604020202020204" pitchFamily="34" charset="0"/>
                <a:cs typeface="Arial" panose="020B0604020202020204" pitchFamily="34" charset="0"/>
              </a:rPr>
              <a:t>salinity.  </a:t>
            </a:r>
          </a:p>
          <a:p>
            <a:pPr>
              <a:buFont typeface="Arial" pitchFamily="34" charset="0"/>
              <a:buChar char="•"/>
            </a:pPr>
            <a:endParaRPr lang="en-US" sz="3200" dirty="0" smtClean="0">
              <a:latin typeface="Arial" panose="020B0604020202020204" pitchFamily="34" charset="0"/>
              <a:cs typeface="Arial" panose="020B0604020202020204" pitchFamily="34" charset="0"/>
            </a:endParaRPr>
          </a:p>
          <a:p>
            <a:pPr>
              <a:buFont typeface="Arial" pitchFamily="34" charset="0"/>
              <a:buChar char="•"/>
            </a:pPr>
            <a:r>
              <a:rPr lang="en-US" sz="3200" dirty="0" smtClean="0">
                <a:latin typeface="Arial" panose="020B0604020202020204" pitchFamily="34" charset="0"/>
                <a:cs typeface="Arial" panose="020B0604020202020204" pitchFamily="34" charset="0"/>
              </a:rPr>
              <a:t>During </a:t>
            </a:r>
            <a:r>
              <a:rPr lang="en-US" sz="3200" dirty="0">
                <a:latin typeface="Arial" panose="020B0604020202020204" pitchFamily="34" charset="0"/>
                <a:cs typeface="Arial" panose="020B0604020202020204" pitchFamily="34" charset="0"/>
              </a:rPr>
              <a:t>acclimation, the salinity level of each treatment </a:t>
            </a:r>
            <a:r>
              <a:rPr lang="en-US" sz="3200" dirty="0" smtClean="0">
                <a:latin typeface="Arial" panose="020B0604020202020204" pitchFamily="34" charset="0"/>
                <a:cs typeface="Arial" panose="020B0604020202020204" pitchFamily="34" charset="0"/>
              </a:rPr>
              <a:t>was </a:t>
            </a:r>
            <a:r>
              <a:rPr lang="en-US" sz="3200" dirty="0">
                <a:latin typeface="Arial" panose="020B0604020202020204" pitchFamily="34" charset="0"/>
                <a:cs typeface="Arial" panose="020B0604020202020204" pitchFamily="34" charset="0"/>
              </a:rPr>
              <a:t>gradually increased by 10 dS m</a:t>
            </a:r>
            <a:r>
              <a:rPr lang="en-US" sz="3200" baseline="30000" dirty="0">
                <a:latin typeface="Arial" panose="020B0604020202020204" pitchFamily="34" charset="0"/>
                <a:cs typeface="Arial" panose="020B0604020202020204" pitchFamily="34" charset="0"/>
              </a:rPr>
              <a:t>-1</a:t>
            </a:r>
            <a:r>
              <a:rPr lang="en-US" sz="3200" dirty="0">
                <a:latin typeface="Arial" panose="020B0604020202020204" pitchFamily="34" charset="0"/>
                <a:cs typeface="Arial" panose="020B0604020202020204" pitchFamily="34" charset="0"/>
              </a:rPr>
              <a:t> per week until final salt concentrations 0, 15, 30, and 45 dS m</a:t>
            </a:r>
            <a:r>
              <a:rPr lang="en-US" sz="3200" baseline="30000" dirty="0">
                <a:latin typeface="Arial" panose="020B0604020202020204" pitchFamily="34" charset="0"/>
                <a:cs typeface="Arial" panose="020B0604020202020204" pitchFamily="34" charset="0"/>
              </a:rPr>
              <a:t>-1</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were </a:t>
            </a:r>
            <a:r>
              <a:rPr lang="en-US" sz="3200" dirty="0">
                <a:latin typeface="Arial" panose="020B0604020202020204" pitchFamily="34" charset="0"/>
                <a:cs typeface="Arial" panose="020B0604020202020204" pitchFamily="34" charset="0"/>
              </a:rPr>
              <a:t>reached, at which time 6-week experiments </a:t>
            </a:r>
            <a:r>
              <a:rPr lang="en-US" sz="3200" dirty="0" smtClean="0">
                <a:latin typeface="Arial" panose="020B0604020202020204" pitchFamily="34" charset="0"/>
                <a:cs typeface="Arial" panose="020B0604020202020204" pitchFamily="34" charset="0"/>
              </a:rPr>
              <a:t>were initiated. Salinity </a:t>
            </a:r>
            <a:r>
              <a:rPr lang="en-US" sz="3200" dirty="0">
                <a:latin typeface="Arial" panose="020B0604020202020204" pitchFamily="34" charset="0"/>
                <a:cs typeface="Arial" panose="020B0604020202020204" pitchFamily="34" charset="0"/>
              </a:rPr>
              <a:t>concentrations </a:t>
            </a:r>
            <a:r>
              <a:rPr lang="en-US" sz="3200" dirty="0" smtClean="0">
                <a:latin typeface="Arial" panose="020B0604020202020204" pitchFamily="34" charset="0"/>
                <a:cs typeface="Arial" panose="020B0604020202020204" pitchFamily="34" charset="0"/>
              </a:rPr>
              <a:t>of irrigation water were </a:t>
            </a:r>
            <a:r>
              <a:rPr lang="en-US" sz="3200" dirty="0">
                <a:latin typeface="Arial" panose="020B0604020202020204" pitchFamily="34" charset="0"/>
                <a:cs typeface="Arial" panose="020B0604020202020204" pitchFamily="34" charset="0"/>
              </a:rPr>
              <a:t>monitored twice weekly using a portable EC meter. </a:t>
            </a:r>
            <a:endParaRPr lang="en-US" sz="3200" dirty="0" smtClean="0">
              <a:latin typeface="Arial" panose="020B0604020202020204" pitchFamily="34" charset="0"/>
              <a:cs typeface="Arial" panose="020B0604020202020204" pitchFamily="34" charset="0"/>
            </a:endParaRPr>
          </a:p>
          <a:p>
            <a:pPr>
              <a:buFont typeface="Arial" pitchFamily="34" charset="0"/>
              <a:buChar char="•"/>
            </a:pPr>
            <a:endParaRPr lang="es-MX" sz="3200" dirty="0">
              <a:latin typeface="Arial" panose="020B0604020202020204" pitchFamily="34" charset="0"/>
              <a:cs typeface="Arial" panose="020B0604020202020204" pitchFamily="34" charset="0"/>
            </a:endParaRPr>
          </a:p>
          <a:p>
            <a:pPr>
              <a:buFont typeface="Arial" pitchFamily="34" charset="0"/>
              <a:buChar char="•"/>
            </a:pPr>
            <a:r>
              <a:rPr lang="en-US" sz="3200" dirty="0" smtClean="0">
                <a:latin typeface="Arial" panose="020B0604020202020204" pitchFamily="34" charset="0"/>
                <a:cs typeface="Arial" panose="020B0604020202020204" pitchFamily="34" charset="0"/>
              </a:rPr>
              <a:t>A 13-2-13 soluble fertilizer (Miracle-</a:t>
            </a:r>
            <a:r>
              <a:rPr lang="en-US" sz="3200" dirty="0" err="1" smtClean="0">
                <a:latin typeface="Arial" panose="020B0604020202020204" pitchFamily="34" charset="0"/>
                <a:cs typeface="Arial" panose="020B0604020202020204" pitchFamily="34" charset="0"/>
              </a:rPr>
              <a:t>Gro</a:t>
            </a:r>
            <a:r>
              <a:rPr lang="en-US" sz="3200" dirty="0" smtClean="0">
                <a:latin typeface="Arial" panose="020B0604020202020204" pitchFamily="34" charset="0"/>
                <a:cs typeface="Arial" panose="020B0604020202020204" pitchFamily="34" charset="0"/>
              </a:rPr>
              <a:t> Professional Excel, Marysville, OH) was added to the irrigation water as needed to maintain a solution nitrate concentration of 200 to 300 mg L</a:t>
            </a:r>
            <a:r>
              <a:rPr lang="en-US" sz="3200" baseline="30000" dirty="0" smtClean="0">
                <a:latin typeface="Arial" panose="020B0604020202020204" pitchFamily="34" charset="0"/>
                <a:cs typeface="Arial" panose="020B0604020202020204" pitchFamily="34" charset="0"/>
              </a:rPr>
              <a:t>-1</a:t>
            </a:r>
            <a:r>
              <a:rPr lang="en-US" sz="3200" dirty="0" smtClean="0">
                <a:latin typeface="Arial" panose="020B0604020202020204" pitchFamily="34" charset="0"/>
                <a:cs typeface="Arial" panose="020B0604020202020204" pitchFamily="34" charset="0"/>
              </a:rPr>
              <a:t>. Nitrate</a:t>
            </a:r>
            <a:r>
              <a:rPr lang="en-US" sz="3200" baseline="30000" dirty="0" smtClean="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 levels of solutions were monitored weekly using a nitrate meter (LAQUA Twin Nitrate Meter, Spectrum Technologies, Plainfield, IL). </a:t>
            </a:r>
          </a:p>
          <a:p>
            <a:pPr>
              <a:buFont typeface="Arial" pitchFamily="34" charset="0"/>
              <a:buChar char="•"/>
            </a:pPr>
            <a:endParaRPr lang="en-US" sz="3200" dirty="0">
              <a:latin typeface="Arial" panose="020B0604020202020204" pitchFamily="34" charset="0"/>
              <a:cs typeface="Arial" panose="020B0604020202020204" pitchFamily="34" charset="0"/>
            </a:endParaRPr>
          </a:p>
          <a:p>
            <a:pPr>
              <a:buFont typeface="Arial" pitchFamily="34" charset="0"/>
              <a:buChar char="•"/>
            </a:pPr>
            <a:r>
              <a:rPr lang="en-US" sz="3200" dirty="0" smtClean="0">
                <a:latin typeface="Arial" panose="020B0604020202020204" pitchFamily="34" charset="0"/>
                <a:cs typeface="Arial" panose="020B0604020202020204" pitchFamily="34" charset="0"/>
              </a:rPr>
              <a:t>Grass </a:t>
            </a:r>
            <a:r>
              <a:rPr lang="en-US" sz="3200" dirty="0">
                <a:latin typeface="Arial" panose="020B0604020202020204" pitchFamily="34" charset="0"/>
                <a:cs typeface="Arial" panose="020B0604020202020204" pitchFamily="34" charset="0"/>
              </a:rPr>
              <a:t>cultures within each treatment </a:t>
            </a:r>
            <a:r>
              <a:rPr lang="en-US" sz="3200" dirty="0" smtClean="0">
                <a:latin typeface="Arial" panose="020B0604020202020204" pitchFamily="34" charset="0"/>
                <a:cs typeface="Arial" panose="020B0604020202020204" pitchFamily="34" charset="0"/>
              </a:rPr>
              <a:t>were visually </a:t>
            </a:r>
            <a:r>
              <a:rPr lang="en-US" sz="3200" dirty="0">
                <a:latin typeface="Arial" panose="020B0604020202020204" pitchFamily="34" charset="0"/>
                <a:cs typeface="Arial" panose="020B0604020202020204" pitchFamily="34" charset="0"/>
              </a:rPr>
              <a:t>rated for leaf firing on a 1-9 </a:t>
            </a:r>
            <a:r>
              <a:rPr lang="en-US" sz="3200" dirty="0" smtClean="0">
                <a:latin typeface="Arial" panose="020B0604020202020204" pitchFamily="34" charset="0"/>
                <a:cs typeface="Arial" panose="020B0604020202020204" pitchFamily="34" charset="0"/>
              </a:rPr>
              <a:t>scale weekly </a:t>
            </a:r>
            <a:r>
              <a:rPr lang="en-US" sz="3200" dirty="0">
                <a:latin typeface="Arial" panose="020B0604020202020204" pitchFamily="34" charset="0"/>
                <a:cs typeface="Arial" panose="020B0604020202020204" pitchFamily="34" charset="0"/>
              </a:rPr>
              <a:t>(1= completely brown turf, 9= perfect green turf).  At week 10 (end of salinity </a:t>
            </a:r>
            <a:r>
              <a:rPr lang="en-US" sz="3200" dirty="0" smtClean="0">
                <a:latin typeface="Arial" panose="020B0604020202020204" pitchFamily="34" charset="0"/>
                <a:cs typeface="Arial" panose="020B0604020202020204" pitchFamily="34" charset="0"/>
              </a:rPr>
              <a:t>exposure) digital </a:t>
            </a:r>
            <a:r>
              <a:rPr lang="en-US" sz="3200" dirty="0">
                <a:latin typeface="Arial" panose="020B0604020202020204" pitchFamily="34" charset="0"/>
                <a:cs typeface="Arial" panose="020B0604020202020204" pitchFamily="34" charset="0"/>
              </a:rPr>
              <a:t>light box images </a:t>
            </a:r>
            <a:r>
              <a:rPr lang="en-US" sz="3200" dirty="0" smtClean="0">
                <a:latin typeface="Arial" panose="020B0604020202020204" pitchFamily="34" charset="0"/>
                <a:cs typeface="Arial" panose="020B0604020202020204" pitchFamily="34" charset="0"/>
              </a:rPr>
              <a:t>were </a:t>
            </a:r>
            <a:r>
              <a:rPr lang="en-US" sz="3200" dirty="0">
                <a:latin typeface="Arial" panose="020B0604020202020204" pitchFamily="34" charset="0"/>
                <a:cs typeface="Arial" panose="020B0604020202020204" pitchFamily="34" charset="0"/>
              </a:rPr>
              <a:t>taken and subjected to digital image analysis for determination of percent green cover within each </a:t>
            </a:r>
            <a:r>
              <a:rPr lang="en-US" sz="3200" dirty="0" smtClean="0">
                <a:latin typeface="Arial" panose="020B0604020202020204" pitchFamily="34" charset="0"/>
                <a:cs typeface="Arial" panose="020B0604020202020204" pitchFamily="34" charset="0"/>
              </a:rPr>
              <a:t>pot.</a:t>
            </a:r>
          </a:p>
          <a:p>
            <a:pPr>
              <a:buFont typeface="Arial" pitchFamily="34" charset="0"/>
              <a:buChar char="•"/>
            </a:pPr>
            <a:endParaRPr lang="en-US" sz="3200" dirty="0" smtClean="0">
              <a:latin typeface="Arial" panose="020B0604020202020204" pitchFamily="34" charset="0"/>
              <a:cs typeface="Arial" panose="020B0604020202020204" pitchFamily="34" charset="0"/>
            </a:endParaRPr>
          </a:p>
          <a:p>
            <a:pPr>
              <a:buFont typeface="Arial" pitchFamily="34" charset="0"/>
              <a:buChar char="•"/>
            </a:pPr>
            <a:r>
              <a:rPr lang="en-US" sz="3200" dirty="0" smtClean="0">
                <a:latin typeface="Arial" panose="020B0604020202020204" pitchFamily="34" charset="0"/>
                <a:cs typeface="Arial" panose="020B0604020202020204" pitchFamily="34" charset="0"/>
              </a:rPr>
              <a:t>Grasses were clipped </a:t>
            </a:r>
            <a:r>
              <a:rPr lang="en-US" sz="3200" dirty="0">
                <a:latin typeface="Arial" panose="020B0604020202020204" pitchFamily="34" charset="0"/>
                <a:cs typeface="Arial" panose="020B0604020202020204" pitchFamily="34" charset="0"/>
              </a:rPr>
              <a:t>weekly for measurement of weekly growth rate within each treatment</a:t>
            </a:r>
            <a:r>
              <a:rPr lang="en-US" sz="3200" dirty="0">
                <a:solidFill>
                  <a:srgbClr val="0070C0"/>
                </a:solidFill>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After 6</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weeks at the target salt concentrations, grasses </a:t>
            </a:r>
            <a:r>
              <a:rPr lang="en-US" sz="3200" dirty="0" smtClean="0">
                <a:latin typeface="Arial" panose="020B0604020202020204" pitchFamily="34" charset="0"/>
                <a:cs typeface="Arial" panose="020B0604020202020204" pitchFamily="34" charset="0"/>
              </a:rPr>
              <a:t>were harvested </a:t>
            </a:r>
            <a:r>
              <a:rPr lang="en-US" sz="3200" dirty="0">
                <a:latin typeface="Arial" panose="020B0604020202020204" pitchFamily="34" charset="0"/>
                <a:cs typeface="Arial" panose="020B0604020202020204" pitchFamily="34" charset="0"/>
              </a:rPr>
              <a:t>and washed free of sand to determine total biomass dry weights of verdure, crown and roots.  Percent reduction in total biomass </a:t>
            </a:r>
            <a:r>
              <a:rPr lang="en-US" sz="3200" dirty="0" smtClean="0">
                <a:latin typeface="Arial" panose="020B0604020202020204" pitchFamily="34" charset="0"/>
                <a:cs typeface="Arial" panose="020B0604020202020204" pitchFamily="34" charset="0"/>
              </a:rPr>
              <a:t>was </a:t>
            </a:r>
            <a:r>
              <a:rPr lang="en-US" sz="3200" dirty="0">
                <a:latin typeface="Arial" panose="020B0604020202020204" pitchFamily="34" charset="0"/>
                <a:cs typeface="Arial" panose="020B0604020202020204" pitchFamily="34" charset="0"/>
              </a:rPr>
              <a:t>calculated for each entry and salinity level. </a:t>
            </a:r>
            <a:endParaRPr lang="en-US" sz="3200" dirty="0" smtClean="0">
              <a:latin typeface="Arial" panose="020B0604020202020204" pitchFamily="34" charset="0"/>
              <a:cs typeface="Arial" panose="020B0604020202020204" pitchFamily="34" charset="0"/>
            </a:endParaRPr>
          </a:p>
          <a:p>
            <a:pPr>
              <a:buFont typeface="Arial" pitchFamily="34" charset="0"/>
              <a:buChar char="•"/>
            </a:pPr>
            <a:endParaRPr lang="en-US" sz="3200" dirty="0" smtClean="0">
              <a:latin typeface="Arial" panose="020B0604020202020204" pitchFamily="34" charset="0"/>
              <a:cs typeface="Arial" panose="020B0604020202020204" pitchFamily="34" charset="0"/>
            </a:endParaRPr>
          </a:p>
          <a:p>
            <a:pPr>
              <a:buFont typeface="Arial" pitchFamily="34" charset="0"/>
              <a:buChar char="•"/>
            </a:pPr>
            <a:r>
              <a:rPr lang="en-US" sz="3200" dirty="0" smtClean="0">
                <a:latin typeface="Arial" panose="020B0604020202020204" pitchFamily="34" charset="0"/>
                <a:cs typeface="Arial" panose="020B0604020202020204" pitchFamily="34" charset="0"/>
              </a:rPr>
              <a:t>Data were analyzed using general linear model of SPSS.  Fisher’s LSD was used to compare treatment means.</a:t>
            </a:r>
          </a:p>
          <a:p>
            <a:pPr algn="just">
              <a:buFont typeface="Arial" pitchFamily="34" charset="0"/>
              <a:buChar char="•"/>
            </a:pPr>
            <a:endParaRPr lang="en-US" sz="3200" dirty="0">
              <a:latin typeface="Arial" panose="020B0604020202020204" pitchFamily="34" charset="0"/>
              <a:cs typeface="Arial" panose="020B0604020202020204" pitchFamily="34" charset="0"/>
            </a:endParaRPr>
          </a:p>
          <a:p>
            <a:pPr algn="just">
              <a:buFont typeface="Arial" pitchFamily="34" charset="0"/>
              <a:buChar char="•"/>
            </a:pPr>
            <a:endParaRPr lang="en-US" sz="3200" dirty="0" smtClean="0">
              <a:latin typeface="Arial" panose="020B0604020202020204" pitchFamily="34" charset="0"/>
              <a:cs typeface="Arial" panose="020B0604020202020204" pitchFamily="34" charset="0"/>
            </a:endParaRPr>
          </a:p>
          <a:p>
            <a:pPr algn="just"/>
            <a:endParaRPr lang="en-US" sz="3200" dirty="0">
              <a:latin typeface="Arial" panose="020B0604020202020204" pitchFamily="34" charset="0"/>
              <a:cs typeface="Arial" panose="020B0604020202020204" pitchFamily="34" charset="0"/>
            </a:endParaRPr>
          </a:p>
        </p:txBody>
      </p:sp>
      <p:sp>
        <p:nvSpPr>
          <p:cNvPr id="2" name="Rectangle 25"/>
          <p:cNvSpPr>
            <a:spLocks noChangeArrowheads="1"/>
          </p:cNvSpPr>
          <p:nvPr/>
        </p:nvSpPr>
        <p:spPr bwMode="auto">
          <a:xfrm>
            <a:off x="17626012" y="24027192"/>
            <a:ext cx="40233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7"/>
          <p:cNvSpPr>
            <a:spLocks noChangeArrowheads="1"/>
          </p:cNvSpPr>
          <p:nvPr/>
        </p:nvSpPr>
        <p:spPr bwMode="auto">
          <a:xfrm>
            <a:off x="19617891" y="28707913"/>
            <a:ext cx="40233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8" name="TextBox 67"/>
          <p:cNvSpPr txBox="1"/>
          <p:nvPr/>
        </p:nvSpPr>
        <p:spPr>
          <a:xfrm>
            <a:off x="24891090" y="34313030"/>
            <a:ext cx="15316200" cy="2308324"/>
          </a:xfrm>
          <a:prstGeom prst="rect">
            <a:avLst/>
          </a:prstGeom>
          <a:noFill/>
        </p:spPr>
        <p:txBody>
          <a:bodyPr wrap="square" rtlCol="0">
            <a:spAutoFit/>
          </a:bodyPr>
          <a:lstStyle/>
          <a:p>
            <a:pPr algn="ctr"/>
            <a:r>
              <a:rPr lang="en-US" sz="2800" b="1" dirty="0" smtClean="0">
                <a:latin typeface="Arial" pitchFamily="34" charset="0"/>
                <a:cs typeface="Arial" pitchFamily="34" charset="0"/>
              </a:rPr>
              <a:t>Acknowledgments</a:t>
            </a:r>
            <a:endParaRPr lang="en-US" sz="2800" b="1" dirty="0">
              <a:latin typeface="Arial" pitchFamily="34" charset="0"/>
              <a:cs typeface="Arial" pitchFamily="34" charset="0"/>
            </a:endParaRPr>
          </a:p>
          <a:p>
            <a:r>
              <a:rPr lang="en-US" sz="2800" dirty="0" smtClean="0">
                <a:latin typeface="Arial" pitchFamily="34" charset="0"/>
                <a:cs typeface="Arial" pitchFamily="34" charset="0"/>
              </a:rPr>
              <a:t>We wish to acknowledge the United States Department of Agriculture National Institute of Food and Agriculture for support of this research program.  We also wish to acknowledge </a:t>
            </a:r>
            <a:r>
              <a:rPr lang="en-US" sz="2800" dirty="0" err="1" smtClean="0">
                <a:latin typeface="Arial" pitchFamily="34" charset="0"/>
                <a:cs typeface="Arial" pitchFamily="34" charset="0"/>
              </a:rPr>
              <a:t>CONACyT</a:t>
            </a:r>
            <a:r>
              <a:rPr lang="en-US" sz="2800" dirty="0" smtClean="0">
                <a:latin typeface="Arial" pitchFamily="34" charset="0"/>
                <a:cs typeface="Arial" pitchFamily="34" charset="0"/>
              </a:rPr>
              <a:t> and </a:t>
            </a:r>
            <a:r>
              <a:rPr lang="en-US" sz="2800" dirty="0" err="1" smtClean="0">
                <a:latin typeface="Arial" pitchFamily="34" charset="0"/>
                <a:cs typeface="Arial" pitchFamily="34" charset="0"/>
              </a:rPr>
              <a:t>Secretaria</a:t>
            </a:r>
            <a:r>
              <a:rPr lang="en-US" sz="2800" dirty="0" smtClean="0">
                <a:latin typeface="Arial" pitchFamily="34" charset="0"/>
                <a:cs typeface="Arial" pitchFamily="34" charset="0"/>
              </a:rPr>
              <a:t> de </a:t>
            </a:r>
            <a:r>
              <a:rPr lang="en-US" sz="2800" dirty="0" err="1" smtClean="0">
                <a:latin typeface="Arial" pitchFamily="34" charset="0"/>
                <a:cs typeface="Arial" pitchFamily="34" charset="0"/>
              </a:rPr>
              <a:t>Educacion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Publica</a:t>
            </a:r>
            <a:r>
              <a:rPr lang="en-US" sz="2800" dirty="0" smtClean="0">
                <a:latin typeface="Arial" pitchFamily="34" charset="0"/>
                <a:cs typeface="Arial" pitchFamily="34" charset="0"/>
              </a:rPr>
              <a:t> of Mexico City for financing awarded to doctoral studies. </a:t>
            </a:r>
          </a:p>
          <a:p>
            <a:endParaRPr lang="en-US" sz="3200" dirty="0" smtClean="0">
              <a:latin typeface="Arial" pitchFamily="34" charset="0"/>
              <a:cs typeface="Arial" pitchFamily="34" charset="0"/>
            </a:endParaRPr>
          </a:p>
        </p:txBody>
      </p:sp>
      <p:pic>
        <p:nvPicPr>
          <p:cNvPr id="69" name="Picture 2" descr="https://psc.usu.edu/images/uploads/MacAdams/USDA%20NIFA%20Logo.jpg"/>
          <p:cNvPicPr>
            <a:picLocks noChangeAspect="1" noChangeArrowheads="1"/>
          </p:cNvPicPr>
          <p:nvPr/>
        </p:nvPicPr>
        <p:blipFill>
          <a:blip r:embed="rId8" cstate="print"/>
          <a:srcRect/>
          <a:stretch>
            <a:fillRect/>
          </a:stretch>
        </p:blipFill>
        <p:spPr bwMode="auto">
          <a:xfrm>
            <a:off x="4705350" y="35103783"/>
            <a:ext cx="2476500" cy="1412671"/>
          </a:xfrm>
          <a:prstGeom prst="rect">
            <a:avLst/>
          </a:prstGeom>
          <a:noFill/>
        </p:spPr>
      </p:pic>
      <p:sp>
        <p:nvSpPr>
          <p:cNvPr id="18" name="Text Placeholder 6"/>
          <p:cNvSpPr txBox="1">
            <a:spLocks/>
          </p:cNvSpPr>
          <p:nvPr/>
        </p:nvSpPr>
        <p:spPr>
          <a:xfrm>
            <a:off x="27303663" y="17202876"/>
            <a:ext cx="12192000" cy="1219200"/>
          </a:xfrm>
          <a:prstGeom prst="rect">
            <a:avLst/>
          </a:prstGeom>
        </p:spPr>
        <p:txBody>
          <a:bodyPr>
            <a:normAutofit/>
          </a:bodyPr>
          <a:lstStyle>
            <a:lvl1pPr marL="720090" indent="-720090" algn="l" defTabSz="2880360" rtl="0" eaLnBrk="1" latinLnBrk="0" hangingPunct="1">
              <a:lnSpc>
                <a:spcPct val="90000"/>
              </a:lnSpc>
              <a:spcBef>
                <a:spcPts val="3150"/>
              </a:spcBef>
              <a:buFont typeface="Arial" panose="020B0604020202020204" pitchFamily="34" charset="0"/>
              <a:buChar char="•"/>
              <a:defRPr sz="8820" kern="1200">
                <a:solidFill>
                  <a:schemeClr val="tx1"/>
                </a:solidFill>
                <a:latin typeface="+mn-lt"/>
                <a:ea typeface="+mn-ea"/>
                <a:cs typeface="+mn-cs"/>
              </a:defRPr>
            </a:lvl1pPr>
            <a:lvl2pPr marL="2160270" indent="-720090" algn="l" defTabSz="2880360" rtl="0" eaLnBrk="1" latinLnBrk="0" hangingPunct="1">
              <a:lnSpc>
                <a:spcPct val="90000"/>
              </a:lnSpc>
              <a:spcBef>
                <a:spcPts val="1575"/>
              </a:spcBef>
              <a:buFont typeface="Arial" panose="020B0604020202020204" pitchFamily="34" charset="0"/>
              <a:buChar char="•"/>
              <a:defRPr sz="7560" kern="1200">
                <a:solidFill>
                  <a:schemeClr val="tx1"/>
                </a:solidFill>
                <a:latin typeface="+mn-lt"/>
                <a:ea typeface="+mn-ea"/>
                <a:cs typeface="+mn-cs"/>
              </a:defRPr>
            </a:lvl2pPr>
            <a:lvl3pPr marL="3600450" indent="-720090" algn="l" defTabSz="2880360" rtl="0" eaLnBrk="1" latinLnBrk="0" hangingPunct="1">
              <a:lnSpc>
                <a:spcPct val="90000"/>
              </a:lnSpc>
              <a:spcBef>
                <a:spcPts val="1575"/>
              </a:spcBef>
              <a:buFont typeface="Arial" panose="020B0604020202020204" pitchFamily="34" charset="0"/>
              <a:buChar char="•"/>
              <a:defRPr sz="6300" kern="1200">
                <a:solidFill>
                  <a:schemeClr val="tx1"/>
                </a:solidFill>
                <a:latin typeface="+mn-lt"/>
                <a:ea typeface="+mn-ea"/>
                <a:cs typeface="+mn-cs"/>
              </a:defRPr>
            </a:lvl3pPr>
            <a:lvl4pPr marL="504063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4pPr>
            <a:lvl5pPr marL="648081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5pPr>
            <a:lvl6pPr marL="792099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6pPr>
            <a:lvl7pPr marL="936117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7pPr>
            <a:lvl8pPr marL="1080135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8pPr>
            <a:lvl9pPr marL="1224153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9pPr>
          </a:lstStyle>
          <a:p>
            <a:pPr marL="0" indent="0">
              <a:buNone/>
            </a:pPr>
            <a:r>
              <a:rPr lang="en-US" sz="2400" b="1" dirty="0" smtClean="0">
                <a:latin typeface="Arial" panose="020B0604020202020204" pitchFamily="34" charset="0"/>
                <a:cs typeface="Arial" panose="020B0604020202020204" pitchFamily="34" charset="0"/>
              </a:rPr>
              <a:t>Table 1</a:t>
            </a:r>
            <a:r>
              <a:rPr lang="en-US" sz="2400" dirty="0" smtClean="0">
                <a:latin typeface="Arial" panose="020B0604020202020204" pitchFamily="34" charset="0"/>
                <a:cs typeface="Arial" panose="020B0604020202020204" pitchFamily="34" charset="0"/>
              </a:rPr>
              <a:t>. Leaf firing, turf quality, and % shoot growth reduction relative to controls for experimental lines and commercial checks at </a:t>
            </a:r>
            <a:r>
              <a:rPr lang="en-US" sz="2400" b="1" dirty="0" smtClean="0">
                <a:latin typeface="Arial" panose="020B0604020202020204" pitchFamily="34" charset="0"/>
                <a:cs typeface="Arial" panose="020B0604020202020204" pitchFamily="34" charset="0"/>
              </a:rPr>
              <a:t>45 </a:t>
            </a:r>
            <a:r>
              <a:rPr lang="en-US" sz="2400" b="1" dirty="0" err="1" smtClean="0">
                <a:latin typeface="Arial" panose="020B0604020202020204" pitchFamily="34" charset="0"/>
                <a:cs typeface="Arial" panose="020B0604020202020204" pitchFamily="34" charset="0"/>
              </a:rPr>
              <a:t>dS</a:t>
            </a:r>
            <a:r>
              <a:rPr lang="en-US" sz="2400" b="1" dirty="0" smtClean="0">
                <a:latin typeface="Arial" panose="020B0604020202020204" pitchFamily="34" charset="0"/>
                <a:cs typeface="Arial" panose="020B0604020202020204" pitchFamily="34" charset="0"/>
              </a:rPr>
              <a:t> m</a:t>
            </a:r>
            <a:r>
              <a:rPr lang="en-US" sz="2400" b="1" baseline="30000" dirty="0" smtClean="0">
                <a:latin typeface="Arial" panose="020B0604020202020204" pitchFamily="34" charset="0"/>
                <a:cs typeface="Arial" panose="020B0604020202020204" pitchFamily="34" charset="0"/>
              </a:rPr>
              <a:t>-1</a:t>
            </a:r>
            <a:r>
              <a:rPr lang="en-US" sz="2400" b="1"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electrical conductivity at the conclusion of the salinity stress experiment, prior to recovery.</a:t>
            </a:r>
            <a:endParaRPr lang="es-MX" sz="2400" dirty="0">
              <a:latin typeface="Arial" panose="020B0604020202020204" pitchFamily="34" charset="0"/>
              <a:cs typeface="Arial" panose="020B0604020202020204" pitchFamily="34" charset="0"/>
            </a:endParaRPr>
          </a:p>
        </p:txBody>
      </p:sp>
      <p:sp>
        <p:nvSpPr>
          <p:cNvPr id="3" name="Rectangle 43"/>
          <p:cNvSpPr>
            <a:spLocks noChangeArrowheads="1"/>
          </p:cNvSpPr>
          <p:nvPr/>
        </p:nvSpPr>
        <p:spPr bwMode="auto">
          <a:xfrm>
            <a:off x="15027312" y="22277031"/>
            <a:ext cx="9199402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Rectangle 51"/>
          <p:cNvSpPr>
            <a:spLocks noChangeArrowheads="1"/>
          </p:cNvSpPr>
          <p:nvPr/>
        </p:nvSpPr>
        <p:spPr bwMode="auto">
          <a:xfrm>
            <a:off x="27663242" y="8174844"/>
            <a:ext cx="89997483" cy="47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3" name="Text Placeholder 6"/>
          <p:cNvSpPr txBox="1">
            <a:spLocks/>
          </p:cNvSpPr>
          <p:nvPr/>
        </p:nvSpPr>
        <p:spPr>
          <a:xfrm>
            <a:off x="13477875" y="34399004"/>
            <a:ext cx="11578765" cy="1005421"/>
          </a:xfrm>
          <a:prstGeom prst="rect">
            <a:avLst/>
          </a:prstGeom>
        </p:spPr>
        <p:txBody>
          <a:bodyPr>
            <a:normAutofit/>
          </a:bodyPr>
          <a:lstStyle>
            <a:lvl1pPr marL="720090" indent="-720090" algn="l" defTabSz="2880360" rtl="0" eaLnBrk="1" latinLnBrk="0" hangingPunct="1">
              <a:lnSpc>
                <a:spcPct val="90000"/>
              </a:lnSpc>
              <a:spcBef>
                <a:spcPts val="3150"/>
              </a:spcBef>
              <a:buFont typeface="Arial" panose="020B0604020202020204" pitchFamily="34" charset="0"/>
              <a:buChar char="•"/>
              <a:defRPr sz="8820" kern="1200">
                <a:solidFill>
                  <a:schemeClr val="tx1"/>
                </a:solidFill>
                <a:latin typeface="+mn-lt"/>
                <a:ea typeface="+mn-ea"/>
                <a:cs typeface="+mn-cs"/>
              </a:defRPr>
            </a:lvl1pPr>
            <a:lvl2pPr marL="2160270" indent="-720090" algn="l" defTabSz="2880360" rtl="0" eaLnBrk="1" latinLnBrk="0" hangingPunct="1">
              <a:lnSpc>
                <a:spcPct val="90000"/>
              </a:lnSpc>
              <a:spcBef>
                <a:spcPts val="1575"/>
              </a:spcBef>
              <a:buFont typeface="Arial" panose="020B0604020202020204" pitchFamily="34" charset="0"/>
              <a:buChar char="•"/>
              <a:defRPr sz="7560" kern="1200">
                <a:solidFill>
                  <a:schemeClr val="tx1"/>
                </a:solidFill>
                <a:latin typeface="+mn-lt"/>
                <a:ea typeface="+mn-ea"/>
                <a:cs typeface="+mn-cs"/>
              </a:defRPr>
            </a:lvl2pPr>
            <a:lvl3pPr marL="3600450" indent="-720090" algn="l" defTabSz="2880360" rtl="0" eaLnBrk="1" latinLnBrk="0" hangingPunct="1">
              <a:lnSpc>
                <a:spcPct val="90000"/>
              </a:lnSpc>
              <a:spcBef>
                <a:spcPts val="1575"/>
              </a:spcBef>
              <a:buFont typeface="Arial" panose="020B0604020202020204" pitchFamily="34" charset="0"/>
              <a:buChar char="•"/>
              <a:defRPr sz="6300" kern="1200">
                <a:solidFill>
                  <a:schemeClr val="tx1"/>
                </a:solidFill>
                <a:latin typeface="+mn-lt"/>
                <a:ea typeface="+mn-ea"/>
                <a:cs typeface="+mn-cs"/>
              </a:defRPr>
            </a:lvl3pPr>
            <a:lvl4pPr marL="504063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4pPr>
            <a:lvl5pPr marL="648081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5pPr>
            <a:lvl6pPr marL="792099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6pPr>
            <a:lvl7pPr marL="936117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7pPr>
            <a:lvl8pPr marL="1080135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8pPr>
            <a:lvl9pPr marL="1224153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9pPr>
          </a:lstStyle>
          <a:p>
            <a:pPr marL="0" indent="0">
              <a:buNone/>
            </a:pPr>
            <a:r>
              <a:rPr lang="en-US" sz="2400" b="1" dirty="0" smtClean="0">
                <a:latin typeface="Arial" panose="020B0604020202020204" pitchFamily="34" charset="0"/>
                <a:cs typeface="Arial" panose="020B0604020202020204" pitchFamily="34" charset="0"/>
              </a:rPr>
              <a:t>Figure 1</a:t>
            </a:r>
            <a:r>
              <a:rPr lang="en-US" sz="2400" b="1"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Leaf firing of the species as influenced by salinity level.  Ratings were taken at the conclusion of the study.  Error bars denote standard error. </a:t>
            </a:r>
            <a:endParaRPr lang="es-MX" sz="2400" dirty="0">
              <a:latin typeface="Arial" panose="020B0604020202020204" pitchFamily="34" charset="0"/>
              <a:cs typeface="Arial" panose="020B0604020202020204" pitchFamily="34" charset="0"/>
            </a:endParaRPr>
          </a:p>
        </p:txBody>
      </p:sp>
      <p:sp>
        <p:nvSpPr>
          <p:cNvPr id="24" name="Text Placeholder 6"/>
          <p:cNvSpPr txBox="1">
            <a:spLocks/>
          </p:cNvSpPr>
          <p:nvPr/>
        </p:nvSpPr>
        <p:spPr>
          <a:xfrm>
            <a:off x="13487400" y="35204400"/>
            <a:ext cx="9969485" cy="1005421"/>
          </a:xfrm>
          <a:prstGeom prst="rect">
            <a:avLst/>
          </a:prstGeom>
        </p:spPr>
        <p:txBody>
          <a:bodyPr>
            <a:normAutofit/>
          </a:bodyPr>
          <a:lstStyle>
            <a:lvl1pPr marL="720090" indent="-720090" algn="l" defTabSz="2880360" rtl="0" eaLnBrk="1" latinLnBrk="0" hangingPunct="1">
              <a:lnSpc>
                <a:spcPct val="90000"/>
              </a:lnSpc>
              <a:spcBef>
                <a:spcPts val="3150"/>
              </a:spcBef>
              <a:buFont typeface="Arial" panose="020B0604020202020204" pitchFamily="34" charset="0"/>
              <a:buChar char="•"/>
              <a:defRPr sz="8820" kern="1200">
                <a:solidFill>
                  <a:schemeClr val="tx1"/>
                </a:solidFill>
                <a:latin typeface="+mn-lt"/>
                <a:ea typeface="+mn-ea"/>
                <a:cs typeface="+mn-cs"/>
              </a:defRPr>
            </a:lvl1pPr>
            <a:lvl2pPr marL="2160270" indent="-720090" algn="l" defTabSz="2880360" rtl="0" eaLnBrk="1" latinLnBrk="0" hangingPunct="1">
              <a:lnSpc>
                <a:spcPct val="90000"/>
              </a:lnSpc>
              <a:spcBef>
                <a:spcPts val="1575"/>
              </a:spcBef>
              <a:buFont typeface="Arial" panose="020B0604020202020204" pitchFamily="34" charset="0"/>
              <a:buChar char="•"/>
              <a:defRPr sz="7560" kern="1200">
                <a:solidFill>
                  <a:schemeClr val="tx1"/>
                </a:solidFill>
                <a:latin typeface="+mn-lt"/>
                <a:ea typeface="+mn-ea"/>
                <a:cs typeface="+mn-cs"/>
              </a:defRPr>
            </a:lvl2pPr>
            <a:lvl3pPr marL="3600450" indent="-720090" algn="l" defTabSz="2880360" rtl="0" eaLnBrk="1" latinLnBrk="0" hangingPunct="1">
              <a:lnSpc>
                <a:spcPct val="90000"/>
              </a:lnSpc>
              <a:spcBef>
                <a:spcPts val="1575"/>
              </a:spcBef>
              <a:buFont typeface="Arial" panose="020B0604020202020204" pitchFamily="34" charset="0"/>
              <a:buChar char="•"/>
              <a:defRPr sz="6300" kern="1200">
                <a:solidFill>
                  <a:schemeClr val="tx1"/>
                </a:solidFill>
                <a:latin typeface="+mn-lt"/>
                <a:ea typeface="+mn-ea"/>
                <a:cs typeface="+mn-cs"/>
              </a:defRPr>
            </a:lvl3pPr>
            <a:lvl4pPr marL="504063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4pPr>
            <a:lvl5pPr marL="648081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5pPr>
            <a:lvl6pPr marL="792099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6pPr>
            <a:lvl7pPr marL="936117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7pPr>
            <a:lvl8pPr marL="1080135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8pPr>
            <a:lvl9pPr marL="1224153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9pPr>
          </a:lstStyle>
          <a:p>
            <a:pPr marL="0" indent="0">
              <a:buNone/>
            </a:pPr>
            <a:r>
              <a:rPr lang="en-US" sz="2400" b="1" dirty="0" smtClean="0">
                <a:latin typeface="Arial" panose="020B0604020202020204" pitchFamily="34" charset="0"/>
                <a:cs typeface="Arial" panose="020B0604020202020204" pitchFamily="34" charset="0"/>
              </a:rPr>
              <a:t>Figure 2. </a:t>
            </a:r>
            <a:r>
              <a:rPr lang="en-US" sz="2400" dirty="0" smtClean="0">
                <a:latin typeface="Arial" panose="020B0604020202020204" pitchFamily="34" charset="0"/>
                <a:cs typeface="Arial" panose="020B0604020202020204" pitchFamily="34" charset="0"/>
              </a:rPr>
              <a:t>Shoot growth reduction as influenced by electrical conductivity of salinity level.  Dotted blue line represents 50% growth reduction level.</a:t>
            </a:r>
            <a:endParaRPr lang="es-MX" sz="2400" dirty="0">
              <a:latin typeface="Arial" panose="020B0604020202020204" pitchFamily="34" charset="0"/>
              <a:cs typeface="Arial" panose="020B0604020202020204" pitchFamily="34" charset="0"/>
            </a:endParaRPr>
          </a:p>
        </p:txBody>
      </p:sp>
      <p:sp>
        <p:nvSpPr>
          <p:cNvPr id="25" name="Text Placeholder 6"/>
          <p:cNvSpPr txBox="1">
            <a:spLocks/>
          </p:cNvSpPr>
          <p:nvPr/>
        </p:nvSpPr>
        <p:spPr>
          <a:xfrm>
            <a:off x="28077274" y="13536183"/>
            <a:ext cx="9969485" cy="1005421"/>
          </a:xfrm>
          <a:prstGeom prst="rect">
            <a:avLst/>
          </a:prstGeom>
        </p:spPr>
        <p:txBody>
          <a:bodyPr>
            <a:normAutofit/>
          </a:bodyPr>
          <a:lstStyle>
            <a:lvl1pPr marL="720090" indent="-720090" algn="l" defTabSz="2880360" rtl="0" eaLnBrk="1" latinLnBrk="0" hangingPunct="1">
              <a:lnSpc>
                <a:spcPct val="90000"/>
              </a:lnSpc>
              <a:spcBef>
                <a:spcPts val="3150"/>
              </a:spcBef>
              <a:buFont typeface="Arial" panose="020B0604020202020204" pitchFamily="34" charset="0"/>
              <a:buChar char="•"/>
              <a:defRPr sz="8820" kern="1200">
                <a:solidFill>
                  <a:schemeClr val="tx1"/>
                </a:solidFill>
                <a:latin typeface="+mn-lt"/>
                <a:ea typeface="+mn-ea"/>
                <a:cs typeface="+mn-cs"/>
              </a:defRPr>
            </a:lvl1pPr>
            <a:lvl2pPr marL="2160270" indent="-720090" algn="l" defTabSz="2880360" rtl="0" eaLnBrk="1" latinLnBrk="0" hangingPunct="1">
              <a:lnSpc>
                <a:spcPct val="90000"/>
              </a:lnSpc>
              <a:spcBef>
                <a:spcPts val="1575"/>
              </a:spcBef>
              <a:buFont typeface="Arial" panose="020B0604020202020204" pitchFamily="34" charset="0"/>
              <a:buChar char="•"/>
              <a:defRPr sz="7560" kern="1200">
                <a:solidFill>
                  <a:schemeClr val="tx1"/>
                </a:solidFill>
                <a:latin typeface="+mn-lt"/>
                <a:ea typeface="+mn-ea"/>
                <a:cs typeface="+mn-cs"/>
              </a:defRPr>
            </a:lvl2pPr>
            <a:lvl3pPr marL="3600450" indent="-720090" algn="l" defTabSz="2880360" rtl="0" eaLnBrk="1" latinLnBrk="0" hangingPunct="1">
              <a:lnSpc>
                <a:spcPct val="90000"/>
              </a:lnSpc>
              <a:spcBef>
                <a:spcPts val="1575"/>
              </a:spcBef>
              <a:buFont typeface="Arial" panose="020B0604020202020204" pitchFamily="34" charset="0"/>
              <a:buChar char="•"/>
              <a:defRPr sz="6300" kern="1200">
                <a:solidFill>
                  <a:schemeClr val="tx1"/>
                </a:solidFill>
                <a:latin typeface="+mn-lt"/>
                <a:ea typeface="+mn-ea"/>
                <a:cs typeface="+mn-cs"/>
              </a:defRPr>
            </a:lvl3pPr>
            <a:lvl4pPr marL="504063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4pPr>
            <a:lvl5pPr marL="648081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5pPr>
            <a:lvl6pPr marL="792099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6pPr>
            <a:lvl7pPr marL="936117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7pPr>
            <a:lvl8pPr marL="1080135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8pPr>
            <a:lvl9pPr marL="1224153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9pPr>
          </a:lstStyle>
          <a:p>
            <a:pPr marL="0" indent="0">
              <a:buNone/>
            </a:pPr>
            <a:endParaRPr lang="es-MX" sz="2400" dirty="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9" cstate="print"/>
          <a:srcRect t="8933"/>
          <a:stretch>
            <a:fillRect/>
          </a:stretch>
        </p:blipFill>
        <p:spPr>
          <a:xfrm>
            <a:off x="13335000" y="19682879"/>
            <a:ext cx="11306175" cy="7543800"/>
          </a:xfrm>
          <a:prstGeom prst="rect">
            <a:avLst/>
          </a:prstGeom>
        </p:spPr>
      </p:pic>
      <p:pic>
        <p:nvPicPr>
          <p:cNvPr id="1137" name="Picture 113" descr="http://upload.wikimedia.org/wikipedia/commons/9/98/Sep-logo-fox.gif"/>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791700" y="35147250"/>
            <a:ext cx="2900039" cy="1336393"/>
          </a:xfrm>
          <a:prstGeom prst="rect">
            <a:avLst/>
          </a:prstGeom>
          <a:noFill/>
          <a:extLst>
            <a:ext uri="{909E8E84-426E-40DD-AFC4-6F175D3DCCD1}">
              <a14:hiddenFill xmlns:a14="http://schemas.microsoft.com/office/drawing/2010/main">
                <a:solidFill>
                  <a:srgbClr val="FFFFFF"/>
                </a:solidFill>
              </a14:hiddenFill>
            </a:ext>
          </a:extLst>
        </p:spPr>
      </p:pic>
      <p:sp>
        <p:nvSpPr>
          <p:cNvPr id="20" name="AutoShape 115" descr="https://encrypted-tbn2.gstatic.com/images?q=tbn:ANd9GcTPlooXd6llI1gnJSRrUTp77r3mSnvAPE5dQV1Lrkk9ZSLU7bqq5Q"/>
          <p:cNvSpPr>
            <a:spLocks noChangeAspect="1" noChangeArrowheads="1"/>
          </p:cNvSpPr>
          <p:nvPr/>
        </p:nvSpPr>
        <p:spPr bwMode="auto">
          <a:xfrm>
            <a:off x="7884013" y="5985570"/>
            <a:ext cx="3971925" cy="24288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AutoShape 117" descr="https://encrypted-tbn2.gstatic.com/images?q=tbn:ANd9GcTPlooXd6llI1gnJSRrUTp77r3mSnvAPE5dQV1Lrkk9ZSLU7bqq5Q"/>
          <p:cNvSpPr>
            <a:spLocks noChangeAspect="1" noChangeArrowheads="1"/>
          </p:cNvSpPr>
          <p:nvPr/>
        </p:nvSpPr>
        <p:spPr bwMode="auto">
          <a:xfrm>
            <a:off x="307975" y="-1012825"/>
            <a:ext cx="3971925" cy="24288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1" name="Picture 30" descr="ATM TURF MOTTO E-MAIL.jpg"/>
          <p:cNvPicPr>
            <a:picLocks noChangeAspect="1"/>
          </p:cNvPicPr>
          <p:nvPr/>
        </p:nvPicPr>
        <p:blipFill>
          <a:blip r:embed="rId11" cstate="print"/>
          <a:stretch>
            <a:fillRect/>
          </a:stretch>
        </p:blipFill>
        <p:spPr>
          <a:xfrm>
            <a:off x="76200" y="35094221"/>
            <a:ext cx="4552949" cy="1405579"/>
          </a:xfrm>
          <a:prstGeom prst="rect">
            <a:avLst/>
          </a:prstGeom>
        </p:spPr>
      </p:pic>
      <p:sp>
        <p:nvSpPr>
          <p:cNvPr id="34" name="TextBox 33"/>
          <p:cNvSpPr txBox="1"/>
          <p:nvPr/>
        </p:nvSpPr>
        <p:spPr>
          <a:xfrm>
            <a:off x="15240000" y="20116800"/>
            <a:ext cx="2819400" cy="461665"/>
          </a:xfrm>
          <a:prstGeom prst="rect">
            <a:avLst/>
          </a:prstGeom>
          <a:noFill/>
        </p:spPr>
        <p:txBody>
          <a:bodyPr wrap="square" rtlCol="0">
            <a:spAutoFit/>
          </a:bodyPr>
          <a:lstStyle/>
          <a:p>
            <a:r>
              <a:rPr lang="en-US" sz="2400" b="1" dirty="0" smtClean="0"/>
              <a:t>Figure 1</a:t>
            </a:r>
            <a:endParaRPr lang="en-US" sz="2400" b="1" dirty="0"/>
          </a:p>
        </p:txBody>
      </p:sp>
      <p:sp>
        <p:nvSpPr>
          <p:cNvPr id="35" name="TextBox 34"/>
          <p:cNvSpPr txBox="1"/>
          <p:nvPr/>
        </p:nvSpPr>
        <p:spPr>
          <a:xfrm>
            <a:off x="19964400" y="27736800"/>
            <a:ext cx="2819400" cy="461665"/>
          </a:xfrm>
          <a:prstGeom prst="rect">
            <a:avLst/>
          </a:prstGeom>
          <a:noFill/>
        </p:spPr>
        <p:txBody>
          <a:bodyPr wrap="square" rtlCol="0">
            <a:spAutoFit/>
          </a:bodyPr>
          <a:lstStyle/>
          <a:p>
            <a:r>
              <a:rPr lang="en-US" sz="2400" b="1" dirty="0" smtClean="0"/>
              <a:t>Figure 2</a:t>
            </a:r>
            <a:endParaRPr lang="en-US" sz="24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9194</TotalTime>
  <Words>1176</Words>
  <Application>Microsoft Office PowerPoint</Application>
  <PresentationFormat>Özel</PresentationFormat>
  <Paragraphs>50</Paragraphs>
  <Slides>1</Slides>
  <Notes>0</Notes>
  <HiddenSlides>0</HiddenSlides>
  <MMClips>0</MMClips>
  <ScaleCrop>false</ScaleCrop>
  <HeadingPairs>
    <vt:vector size="4" baseType="variant">
      <vt:variant>
        <vt:lpstr>Tema</vt:lpstr>
      </vt:variant>
      <vt:variant>
        <vt:i4>1</vt:i4>
      </vt:variant>
      <vt:variant>
        <vt:lpstr>Slayt Başlıkları</vt:lpstr>
      </vt:variant>
      <vt:variant>
        <vt:i4>1</vt:i4>
      </vt:variant>
    </vt:vector>
  </HeadingPairs>
  <TitlesOfParts>
    <vt:vector size="2" baseType="lpstr">
      <vt:lpstr>Office Theme</vt:lpstr>
      <vt:lpstr>PowerPoint Sunusu</vt:lpstr>
    </vt:vector>
  </TitlesOfParts>
  <Company>UF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Slide 1</dc:title>
  <dc:creator>Ben Wherley</dc:creator>
  <cp:lastModifiedBy>user</cp:lastModifiedBy>
  <cp:revision>460</cp:revision>
  <cp:lastPrinted>2018-12-11T09:20:21Z</cp:lastPrinted>
  <dcterms:created xsi:type="dcterms:W3CDTF">2013-10-28T19:21:21Z</dcterms:created>
  <dcterms:modified xsi:type="dcterms:W3CDTF">2018-12-11T09:21:02Z</dcterms:modified>
</cp:coreProperties>
</file>